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631" r:id="rId14"/>
    <p:sldId id="490" r:id="rId15"/>
    <p:sldId id="494" r:id="rId16"/>
    <p:sldId id="492" r:id="rId17"/>
    <p:sldId id="493" r:id="rId18"/>
    <p:sldId id="495" r:id="rId19"/>
    <p:sldId id="498" r:id="rId20"/>
    <p:sldId id="497" r:id="rId21"/>
    <p:sldId id="508" r:id="rId22"/>
    <p:sldId id="488" r:id="rId23"/>
    <p:sldId id="489" r:id="rId24"/>
    <p:sldId id="307" r:id="rId25"/>
    <p:sldId id="491" r:id="rId26"/>
    <p:sldId id="268" r:id="rId27"/>
    <p:sldId id="269" r:id="rId28"/>
    <p:sldId id="396" r:id="rId29"/>
    <p:sldId id="487" r:id="rId30"/>
    <p:sldId id="506" r:id="rId31"/>
    <p:sldId id="505" r:id="rId32"/>
    <p:sldId id="507" r:id="rId33"/>
    <p:sldId id="329" r:id="rId34"/>
    <p:sldId id="625" r:id="rId35"/>
    <p:sldId id="626" r:id="rId36"/>
    <p:sldId id="627" r:id="rId37"/>
    <p:sldId id="628" r:id="rId38"/>
    <p:sldId id="629" r:id="rId39"/>
    <p:sldId id="630" r:id="rId40"/>
    <p:sldId id="632" r:id="rId41"/>
    <p:sldId id="633" r:id="rId42"/>
    <p:sldId id="634" r:id="rId43"/>
    <p:sldId id="635" r:id="rId44"/>
    <p:sldId id="271" r:id="rId45"/>
  </p:sldIdLst>
  <p:sldSz cx="989965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篠塚　義庸" initials="篠" lastIdx="36" clrIdx="0">
    <p:extLst>
      <p:ext uri="{19B8F6BF-5375-455C-9EA6-DF929625EA0E}">
        <p15:presenceInfo xmlns:p15="http://schemas.microsoft.com/office/powerpoint/2012/main" userId="篠塚　義庸" providerId="None"/>
      </p:ext>
    </p:extLst>
  </p:cmAuthor>
  <p:cmAuthor id="2" name="伊藤竜平_A6Y42" initials="伊藤竜平_A6Y42" lastIdx="33" clrIdx="1">
    <p:extLst>
      <p:ext uri="{19B8F6BF-5375-455C-9EA6-DF929625EA0E}">
        <p15:presenceInfo xmlns:p15="http://schemas.microsoft.com/office/powerpoint/2012/main" userId="S::6Y734977@msad.ms-ad-ins.com::7cdc4f1f-57bd-4677-8f78-90a2f84a9a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248" y="6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23T09:17:31.312" idx="1">
    <p:pos x="1026" y="3743"/>
    <p:text>個別委託の場合は保険会社名を入れましょう。</p:text>
    <p:extLst>
      <p:ext uri="{C676402C-5697-4E1C-873F-D02D1690AC5C}">
        <p15:threadingInfo xmlns:p15="http://schemas.microsoft.com/office/powerpoint/2012/main" timeZoneBias="-540"/>
      </p:ext>
    </p:extLst>
  </p:cm>
  <p:cm authorId="2" dt="2025-06-24T13:35:00.622" idx="1">
    <p:pos x="1026" y="3879"/>
    <p:text>追加しました。</p:text>
    <p:extLst>
      <p:ext uri="{C676402C-5697-4E1C-873F-D02D1690AC5C}">
        <p15:threadingInfo xmlns:p15="http://schemas.microsoft.com/office/powerpoint/2012/main" timeZoneBias="-540">
          <p15:parentCm authorId="1"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6-23T14:39:43.216" idx="17">
    <p:pos x="2475" y="981"/>
    <p:text>「中長期」ですかね？
もしも先方の文書名が「長中期」なのであれば良いですが、その場合は他の箇所で先方の文書名（固有名詞）として使用している箇所の修正が必要です。</p:text>
    <p:extLst>
      <p:ext uri="{C676402C-5697-4E1C-873F-D02D1690AC5C}">
        <p15:threadingInfo xmlns:p15="http://schemas.microsoft.com/office/powerpoint/2012/main" timeZoneBias="-540"/>
      </p:ext>
    </p:extLst>
  </p:cm>
  <p:cm authorId="2" dt="2025-06-24T15:18:38.677" idx="18">
    <p:pos x="2475" y="1117"/>
    <p:text>すいません。中長期が正しいです。</p:text>
    <p:extLst>
      <p:ext uri="{C676402C-5697-4E1C-873F-D02D1690AC5C}">
        <p15:threadingInfo xmlns:p15="http://schemas.microsoft.com/office/powerpoint/2012/main" timeZoneBias="-540">
          <p15:parentCm authorId="1" idx="17"/>
        </p15:threadingInfo>
      </p:ext>
    </p:extLst>
  </p:cm>
  <p:cm authorId="1" dt="2025-06-23T15:13:28.494" idx="23">
    <p:pos x="2004" y="2369"/>
    <p:text>一応確認ですが、この計画は本当に「中長期」でしたか？写真を見る限り「年間計画」くらいの短期的な印象を受けました。修繕計画には年次の予算計画を目的とした年間計画のような短いスパンのものや、5年くらい先までを見据えた短中期的なものもあります。我々が想定する「中長期」の目安は10～20年くらいです。場合によっては表現の見直しをお願いします。（結構いろんな箇所に修正が波及しますが・・・）</p:text>
    <p:extLst>
      <p:ext uri="{C676402C-5697-4E1C-873F-D02D1690AC5C}">
        <p15:threadingInfo xmlns:p15="http://schemas.microsoft.com/office/powerpoint/2012/main" timeZoneBias="-540"/>
      </p:ext>
    </p:extLst>
  </p:cm>
  <p:cm authorId="2" dt="2025-06-24T15:52:09.276" idx="25">
    <p:pos x="2004" y="2505"/>
    <p:text>こちらのスライド非表示とし、提案事項に中長期修繕計画を追加しました。</p:text>
    <p:extLst>
      <p:ext uri="{C676402C-5697-4E1C-873F-D02D1690AC5C}">
        <p15:threadingInfo xmlns:p15="http://schemas.microsoft.com/office/powerpoint/2012/main" timeZoneBias="-540">
          <p15:parentCm authorId="1" idx="23"/>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5-06-23T14:41:52.249" idx="18">
    <p:pos x="1905" y="287"/>
    <p:text>こちらは好取組からカットして良いです。
法令等による義務はありませんが、設備・機器のメーカーとしては常識であり、海岸から500m以内は「重塩害地域」、海岸から500m～1km（または2kmの場合もあり）は「塩害地域」と区別され、それぞれの地域によって設計時の要求事項に耐塩害性や耐重塩害性が入ってきます。塩害と重塩害も区別されるので、これを機に知っておいてください。</p:text>
    <p:extLst>
      <p:ext uri="{C676402C-5697-4E1C-873F-D02D1690AC5C}">
        <p15:threadingInfo xmlns:p15="http://schemas.microsoft.com/office/powerpoint/2012/main" timeZoneBias="-540"/>
      </p:ext>
    </p:extLst>
  </p:cm>
  <p:cm authorId="2" dt="2025-06-24T15:52:54.495" idx="26">
    <p:pos x="1905" y="423"/>
    <p:text>ありがとうございます。確認しておくようにいたします。(スライドは削除します)</p:text>
    <p:extLst>
      <p:ext uri="{C676402C-5697-4E1C-873F-D02D1690AC5C}">
        <p15:threadingInfo xmlns:p15="http://schemas.microsoft.com/office/powerpoint/2012/main" timeZoneBias="-540">
          <p15:parentCm authorId="1" idx="18"/>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5-06-23T14:51:07.172" idx="19">
    <p:pos x="3176" y="486"/>
    <p:text>対象の施設は2000年以前に竣工した建物も多いので、この設計基準が考慮されていない建物が含まれる点にも言及してください。</p:text>
    <p:extLst>
      <p:ext uri="{C676402C-5697-4E1C-873F-D02D1690AC5C}">
        <p15:threadingInfo xmlns:p15="http://schemas.microsoft.com/office/powerpoint/2012/main" timeZoneBias="-540"/>
      </p:ext>
    </p:extLst>
  </p:cm>
  <p:cm authorId="2" dt="2025-06-24T15:57:00.671" idx="27">
    <p:pos x="3176" y="622"/>
    <p:text>追記しました。</p:text>
    <p:extLst>
      <p:ext uri="{C676402C-5697-4E1C-873F-D02D1690AC5C}">
        <p15:threadingInfo xmlns:p15="http://schemas.microsoft.com/office/powerpoint/2012/main" timeZoneBias="-540">
          <p15:parentCm authorId="1" idx="19"/>
        </p15:threadingInfo>
      </p:ext>
    </p:extLst>
  </p:cm>
  <p:cm authorId="1" dt="2025-06-23T14:53:43.647" idx="20">
    <p:pos x="5867" y="2208"/>
    <p:text>もう一度見直して頂けますでしょうか。
屋久島なら30m/s超の風速を直近30年に1回以上観測しているはずです。</p:text>
    <p:extLst>
      <p:ext uri="{C676402C-5697-4E1C-873F-D02D1690AC5C}">
        <p15:threadingInfo xmlns:p15="http://schemas.microsoft.com/office/powerpoint/2012/main" timeZoneBias="-540"/>
      </p:ext>
    </p:extLst>
  </p:cm>
  <p:cm authorId="2" dt="2025-06-24T16:02:00.835" idx="28">
    <p:pos x="5867" y="2344"/>
    <p:text>すいません。エクセルの参照漏れでした。7回の観測がありましたので修正しました。</p:text>
    <p:extLst>
      <p:ext uri="{C676402C-5697-4E1C-873F-D02D1690AC5C}">
        <p15:threadingInfo xmlns:p15="http://schemas.microsoft.com/office/powerpoint/2012/main" timeZoneBias="-540">
          <p15:parentCm authorId="1" idx="20"/>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5-06-23T14:55:51.026" idx="21">
    <p:pos x="2464" y="304"/>
    <p:text>30m/s超の風速があると思うので、このスライドのグラフも正しいか、再度見直しをお願いします。正直、最大風速15m未満（黄緑色で示されている部分）も屋久島は不要かと思いますので、15m/s以上、20m/s以上、30m/s以上が可視化できればOKです。</p:text>
    <p:extLst>
      <p:ext uri="{C676402C-5697-4E1C-873F-D02D1690AC5C}">
        <p15:threadingInfo xmlns:p15="http://schemas.microsoft.com/office/powerpoint/2012/main" timeZoneBias="-540"/>
      </p:ext>
    </p:extLst>
  </p:cm>
  <p:cm authorId="2" dt="2025-06-24T16:17:21.427" idx="29">
    <p:pos x="2464" y="440"/>
    <p:text>30m/sの風速を含めて修正しました</p:text>
    <p:extLst>
      <p:ext uri="{C676402C-5697-4E1C-873F-D02D1690AC5C}">
        <p15:threadingInfo xmlns:p15="http://schemas.microsoft.com/office/powerpoint/2012/main" timeZoneBias="-540">
          <p15:parentCm authorId="1" idx="21"/>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5-06-23T15:01:06.057" idx="22">
    <p:pos x="5865" y="787"/>
    <p:text>UMISORA館と波音日和のコメント、一緒なのであればまとめてください。</p:text>
    <p:extLst>
      <p:ext uri="{C676402C-5697-4E1C-873F-D02D1690AC5C}">
        <p15:threadingInfo xmlns:p15="http://schemas.microsoft.com/office/powerpoint/2012/main" timeZoneBias="-540"/>
      </p:ext>
    </p:extLst>
  </p:cm>
  <p:cm authorId="2" dt="2025-06-24T16:18:02.846" idx="30">
    <p:pos x="5865" y="923"/>
    <p:text>まとめました。</p:text>
    <p:extLst>
      <p:ext uri="{C676402C-5697-4E1C-873F-D02D1690AC5C}">
        <p15:threadingInfo xmlns:p15="http://schemas.microsoft.com/office/powerpoint/2012/main" timeZoneBias="-540">
          <p15:parentCm authorId="1" idx="22"/>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5-06-23T15:20:55.270" idx="24">
    <p:pos x="3467" y="1324"/>
    <p:text>改善提案25-06でコメントしましたが、室外機のほうは正直、直ちに交換まで提案するかは微妙なので、順序としては「定期的な点検と必要に応じて交換」が良いと思います。
一方で改善提案25-04で言及しているアンテナのほうは、目視で強度の低下までは分からないものの、まともに風を受けやすい場所にあることや、一緒に接続された架空配線まで断線させるおそれを総合的に判断して、点検を勧めることでも良いと思います。</p:text>
    <p:extLst>
      <p:ext uri="{C676402C-5697-4E1C-873F-D02D1690AC5C}">
        <p15:threadingInfo xmlns:p15="http://schemas.microsoft.com/office/powerpoint/2012/main" timeZoneBias="-540"/>
      </p:ext>
    </p:extLst>
  </p:cm>
  <p:cm authorId="2" dt="2025-06-24T16:20:23.969" idx="32">
    <p:pos x="3467" y="1460"/>
    <p:text>ありがとうございます。追記しました。</p:text>
    <p:extLst>
      <p:ext uri="{C676402C-5697-4E1C-873F-D02D1690AC5C}">
        <p15:threadingInfo xmlns:p15="http://schemas.microsoft.com/office/powerpoint/2012/main" timeZoneBias="-540">
          <p15:parentCm authorId="1" idx="24"/>
        </p15:threadingInfo>
      </p:ext>
    </p:extLst>
  </p:cm>
  <p:cm authorId="1" dt="2025-06-23T15:32:25.314" idx="26">
    <p:pos x="887" y="1269"/>
    <p:text>好取組としてはカットしましたが、このスライドではリスクと対策状況をコメントするのが目的なので、「屋外に設置された空調設備・機器には耐重塩害仕様のものが使用されています。」とコメントをお願いします。</p:text>
    <p:extLst>
      <p:ext uri="{C676402C-5697-4E1C-873F-D02D1690AC5C}">
        <p15:threadingInfo xmlns:p15="http://schemas.microsoft.com/office/powerpoint/2012/main" timeZoneBias="-540"/>
      </p:ext>
    </p:extLst>
  </p:cm>
  <p:cm authorId="2" dt="2025-06-24T16:19:35.695" idx="31">
    <p:pos x="887" y="1405"/>
    <p:text>追記しました。</p:text>
    <p:extLst>
      <p:ext uri="{C676402C-5697-4E1C-873F-D02D1690AC5C}">
        <p15:threadingInfo xmlns:p15="http://schemas.microsoft.com/office/powerpoint/2012/main" timeZoneBias="-540">
          <p15:parentCm authorId="1" idx="26"/>
        </p15:threadingInfo>
      </p:ext>
    </p:extLst>
  </p:cm>
  <p:cm authorId="1" dt="2025-06-24T19:17:13.129" idx="34">
    <p:pos x="1616" y="697"/>
    <p:text>年次修繕計画ですかね？</p:text>
    <p:extLst>
      <p:ext uri="{C676402C-5697-4E1C-873F-D02D1690AC5C}">
        <p15:threadingInfo xmlns:p15="http://schemas.microsoft.com/office/powerpoint/2012/main" timeZoneBias="-5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5-06-24T19:18:03.420" idx="35">
    <p:pos x="1865" y="270"/>
    <p:text>お手数ですが、好取組からカットした「修繕計画」と「屋外設備の仕様」ですが、ここにスライドを追加して、写真と簡単なコメントの追加をお願いします。（別に写真は4枚である必要はないので写真2枚で良いです。コメントは元々好取組のスライドに記載していた内容を転写して「中長期」だけ除けばOKです。）</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5-06-23T15:41:35.529" idx="27">
    <p:pos x="2150" y="1674"/>
    <p:text>なぜか3.が抜けていましたので追記しました。</p:text>
    <p:extLst>
      <p:ext uri="{C676402C-5697-4E1C-873F-D02D1690AC5C}">
        <p15:threadingInfo xmlns:p15="http://schemas.microsoft.com/office/powerpoint/2012/main" timeZoneBias="-540"/>
      </p:ext>
    </p:extLst>
  </p:cm>
  <p:cm authorId="2" dt="2025-06-24T15:45:57.458" idx="23">
    <p:pos x="2150" y="1810"/>
    <p:text>ありがとうございます。</p:text>
    <p:extLst>
      <p:ext uri="{C676402C-5697-4E1C-873F-D02D1690AC5C}">
        <p15:threadingInfo xmlns:p15="http://schemas.microsoft.com/office/powerpoint/2012/main" timeZoneBias="-540">
          <p15:parentCm authorId="1" idx="2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6-23T09:20:23.521" idx="2">
    <p:pos x="5420" y="1173"/>
    <p:text>通じるかが気になりました。
「耐風設計の対象外となる」などではいかがでしょう。</p:text>
    <p:extLst>
      <p:ext uri="{C676402C-5697-4E1C-873F-D02D1690AC5C}">
        <p15:threadingInfo xmlns:p15="http://schemas.microsoft.com/office/powerpoint/2012/main" timeZoneBias="-540"/>
      </p:ext>
    </p:extLst>
  </p:cm>
  <p:cm authorId="2" dt="2025-06-24T13:53:01.184" idx="2">
    <p:pos x="5420" y="1309"/>
    <p:text>ありがとうございます。修正しました。</p:text>
    <p:extLst>
      <p:ext uri="{C676402C-5697-4E1C-873F-D02D1690AC5C}">
        <p15:threadingInfo xmlns:p15="http://schemas.microsoft.com/office/powerpoint/2012/main" timeZoneBias="-540">
          <p15:parentCm authorId="1" idx="2"/>
        </p15:threadingInfo>
      </p:ext>
    </p:extLst>
  </p:cm>
  <p:cm authorId="1" dt="2025-06-23T09:25:14.256" idx="3">
    <p:pos x="4071" y="1756"/>
    <p:text>後述したコメント（改善提案25-02）をもとに、表現を再考して頂けますでしょうか。</p:text>
    <p:extLst>
      <p:ext uri="{C676402C-5697-4E1C-873F-D02D1690AC5C}">
        <p15:threadingInfo xmlns:p15="http://schemas.microsoft.com/office/powerpoint/2012/main" timeZoneBias="-540"/>
      </p:ext>
    </p:extLst>
  </p:cm>
  <p:cm authorId="2" dt="2025-06-24T16:28:37.792" idx="33">
    <p:pos x="4071" y="1892"/>
    <p:text>チラーの表現を修正しました。</p:text>
    <p:extLst>
      <p:ext uri="{C676402C-5697-4E1C-873F-D02D1690AC5C}">
        <p15:threadingInfo xmlns:p15="http://schemas.microsoft.com/office/powerpoint/2012/main" timeZoneBias="-540">
          <p15:parentCm authorId="1" idx="3"/>
        </p15:threadingInfo>
      </p:ext>
    </p:extLst>
  </p:cm>
  <p:cm authorId="1" dt="2025-06-23T14:12:49.820" idx="12">
    <p:pos x="4173" y="2840"/>
    <p:text>前回のレポートチェックと同様になりますが、「～を確認しました」を見直すことは可能でしょうか。
見た事実は「～が見られました」「●●でした（「剥がれていました」など）」
聞いた事実は「～と伺いました」
見た事実＋筆者の主観による推測が入る場合は「～とお見受けしました」
のようなイメージです。
他のスライドを含めてお願いします。</p:text>
    <p:extLst>
      <p:ext uri="{C676402C-5697-4E1C-873F-D02D1690AC5C}">
        <p15:threadingInfo xmlns:p15="http://schemas.microsoft.com/office/powerpoint/2012/main" timeZoneBias="-540"/>
      </p:ext>
    </p:extLst>
  </p:cm>
  <p:cm authorId="2" dt="2025-06-24T13:53:50.502" idx="3">
    <p:pos x="4173" y="2976"/>
    <p:text>他のスライドも含めて修正しました</p:text>
    <p:extLst>
      <p:ext uri="{C676402C-5697-4E1C-873F-D02D1690AC5C}">
        <p15:threadingInfo xmlns:p15="http://schemas.microsoft.com/office/powerpoint/2012/main" timeZoneBias="-540">
          <p15:parentCm authorId="1" idx="12"/>
        </p15:threadingInfo>
      </p:ext>
    </p:extLst>
  </p:cm>
  <p:cm authorId="1" dt="2025-06-23T14:36:59.434" idx="16">
    <p:pos x="3782" y="3138"/>
    <p:text>細かいですが、水の場合はさんずいの「浸入」ですね。</p:text>
    <p:extLst>
      <p:ext uri="{C676402C-5697-4E1C-873F-D02D1690AC5C}">
        <p15:threadingInfo xmlns:p15="http://schemas.microsoft.com/office/powerpoint/2012/main" timeZoneBias="-540"/>
      </p:ext>
    </p:extLst>
  </p:cm>
  <p:cm authorId="2" dt="2025-06-24T13:57:47.006" idx="4">
    <p:pos x="3782" y="3274"/>
    <p:text>修正しました。</p:text>
    <p:extLst>
      <p:ext uri="{C676402C-5697-4E1C-873F-D02D1690AC5C}">
        <p15:threadingInfo xmlns:p15="http://schemas.microsoft.com/office/powerpoint/2012/main" timeZoneBias="-540">
          <p15:parentCm authorId="1" idx="16"/>
        </p15:threadingInfo>
      </p:ext>
    </p:extLst>
  </p:cm>
  <p:cm authorId="1" dt="2025-06-24T19:22:10.710" idx="36">
    <p:pos x="3113" y="1433"/>
    <p:text>年次修繕計画</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23T09:34:59.339" idx="4">
    <p:pos x="858" y="2524"/>
    <p:text>括弧の閉じる記号だけが改行してしまうのも変なので、赤字部分だけフォントを小さくして一行に収めるのはいかがでしょうか。また、この欄は谷型や鋸型屋根があるばある場合に排水溝の有無を記入するので、該当の屋根がなければ青字の箇所は「非該当」で良いです。</p:text>
    <p:extLst>
      <p:ext uri="{C676402C-5697-4E1C-873F-D02D1690AC5C}">
        <p15:threadingInfo xmlns:p15="http://schemas.microsoft.com/office/powerpoint/2012/main" timeZoneBias="-540"/>
      </p:ext>
    </p:extLst>
  </p:cm>
  <p:cm authorId="2" dt="2025-06-24T13:59:17.855" idx="5">
    <p:pos x="858" y="2660"/>
    <p:text>修正しました</p:text>
    <p:extLst>
      <p:ext uri="{C676402C-5697-4E1C-873F-D02D1690AC5C}">
        <p15:threadingInfo xmlns:p15="http://schemas.microsoft.com/office/powerpoint/2012/main" timeZoneBias="-540">
          <p15:parentCm authorId="1" idx="4"/>
        </p15:threadingInfo>
      </p:ext>
    </p:extLst>
  </p:cm>
  <p:cm authorId="1" dt="2025-06-23T09:38:24.293" idx="5">
    <p:pos x="5726" y="3066"/>
    <p:text>上記と同様ですが、防水シートが無しであれば、この欄も「非該当」で良いです。</p:text>
    <p:extLst>
      <p:ext uri="{C676402C-5697-4E1C-873F-D02D1690AC5C}">
        <p15:threadingInfo xmlns:p15="http://schemas.microsoft.com/office/powerpoint/2012/main" timeZoneBias="-540"/>
      </p:ext>
    </p:extLst>
  </p:cm>
  <p:cm authorId="2" dt="2025-06-24T13:59:45.804" idx="6">
    <p:pos x="5726" y="3202"/>
    <p:text>修正しました。</p:text>
    <p:extLst>
      <p:ext uri="{C676402C-5697-4E1C-873F-D02D1690AC5C}">
        <p15:threadingInfo xmlns:p15="http://schemas.microsoft.com/office/powerpoint/2012/main" timeZoneBias="-54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5-06-24T15:50:19.337" idx="24">
    <p:pos x="10" y="10"/>
    <p:text>中長期修繕計画の策定を追加しました。</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6-23T09:47:26.600" idx="6">
    <p:pos x="2568" y="2122"/>
    <p:text>ブルーシートだと強風をまともに受けてしまいますが、ネットでの固縛はあまり有効ではないでしょうか。
私の個人的感覚ですが、ブルーシートは風を通さないため強風でめくれ上がり、固縛している動産自体を引きづって移動させたり、飛散した場合にアンテナや他の設備に引っ掛かって折損したり、厄介なものだと思っています。（動産が日木津られると、屋上では防水層の破れに繋がります）
ネットであれば風がすり抜けていくので、めくれ上がりにくく、一定の大きさ以上の飛散物を減らす効果は期待できます。</p:text>
    <p:extLst>
      <p:ext uri="{C676402C-5697-4E1C-873F-D02D1690AC5C}">
        <p15:threadingInfo xmlns:p15="http://schemas.microsoft.com/office/powerpoint/2012/main" timeZoneBias="-540"/>
      </p:ext>
    </p:extLst>
  </p:cm>
  <p:cm authorId="2" dt="2025-06-24T14:02:57.709" idx="7">
    <p:pos x="2568" y="2258"/>
    <p:text>ありがとうございます。大変参考になりました。ネットでの固縛に変更しました。</p:text>
    <p:extLst>
      <p:ext uri="{C676402C-5697-4E1C-873F-D02D1690AC5C}">
        <p15:threadingInfo xmlns:p15="http://schemas.microsoft.com/office/powerpoint/2012/main" timeZoneBias="-540">
          <p15:parentCm authorId="1" idx="6"/>
        </p15:threadingInfo>
      </p:ext>
    </p:extLst>
  </p:cm>
  <p:cm authorId="1" dt="2025-06-23T13:33:14.278" idx="7">
    <p:pos x="2472" y="1303"/>
    <p:text>「背面」と言って良いのかが分かりません。設備の名称等の表示や運転時の状態を示すランプ点灯を確認する窓が付いているので、設備としては正面なのでは？とも思いましたが、「背面」ということは確実でしょうか。また、「落下」という表現も間違いではないですが、落ちたというよりも剥がれた一部が残っている（もしくは全く関係のないボードが設備の下に引っかかっている）状態のように見えます。
「設備を覆う筐体の一部が脱落しています」ではいかがでしょうか。</p:text>
    <p:extLst>
      <p:ext uri="{C676402C-5697-4E1C-873F-D02D1690AC5C}">
        <p15:threadingInfo xmlns:p15="http://schemas.microsoft.com/office/powerpoint/2012/main" timeZoneBias="-540"/>
      </p:ext>
    </p:extLst>
  </p:cm>
  <p:cm authorId="2" dt="2025-06-24T14:04:44.949" idx="8">
    <p:pos x="2472" y="1439"/>
    <p:text>正面の通路に対して背面にあったので背面版という表現しておりました。設備としては正面に該当しますのでご指摘いただいたように修正しました。</p:text>
    <p:extLst>
      <p:ext uri="{C676402C-5697-4E1C-873F-D02D1690AC5C}">
        <p15:threadingInfo xmlns:p15="http://schemas.microsoft.com/office/powerpoint/2012/main" timeZoneBias="-540">
          <p15:parentCm authorId="1" idx="7"/>
        </p15:threadingInfo>
      </p:ext>
    </p:extLst>
  </p:cm>
  <p:cm authorId="1" dt="2025-06-23T13:39:48.758" idx="8">
    <p:pos x="1503" y="2369"/>
    <p:text>「設備の下に残っている破片」でいかがでしょうか。また、右の写真に付けたコメントも修正をご検討ください。</p:text>
    <p:extLst>
      <p:ext uri="{C676402C-5697-4E1C-873F-D02D1690AC5C}">
        <p15:threadingInfo xmlns:p15="http://schemas.microsoft.com/office/powerpoint/2012/main" timeZoneBias="-540"/>
      </p:ext>
    </p:extLst>
  </p:cm>
  <p:cm authorId="2" dt="2025-06-24T14:09:07.028" idx="9">
    <p:pos x="1503" y="2505"/>
    <p:text>修正しました</p:text>
    <p:extLst>
      <p:ext uri="{C676402C-5697-4E1C-873F-D02D1690AC5C}">
        <p15:threadingInfo xmlns:p15="http://schemas.microsoft.com/office/powerpoint/2012/main" timeZoneBias="-540">
          <p15:parentCm authorId="1" idx="8"/>
        </p15:threadingInfo>
      </p:ext>
    </p:extLst>
  </p:cm>
  <p:cm authorId="1" dt="2025-06-23T13:42:36.609" idx="9">
    <p:pos x="338" y="1275"/>
    <p:text>すごく本質的ではないコメントですが、参照に何も書かないのであれば、参照欄を一番小さくして、状況欄と対策欄の幅を広くしたほうが、読み手としては見やすいと思います。次以降のスライドも同じです。</p:text>
    <p:extLst>
      <p:ext uri="{C676402C-5697-4E1C-873F-D02D1690AC5C}">
        <p15:threadingInfo xmlns:p15="http://schemas.microsoft.com/office/powerpoint/2012/main" timeZoneBias="-540"/>
      </p:ext>
    </p:extLst>
  </p:cm>
  <p:cm authorId="2" dt="2025-06-24T14:09:12.909" idx="10">
    <p:pos x="338" y="1411"/>
    <p:text>修正しました</p:text>
    <p:extLst>
      <p:ext uri="{C676402C-5697-4E1C-873F-D02D1690AC5C}">
        <p15:threadingInfo xmlns:p15="http://schemas.microsoft.com/office/powerpoint/2012/main" timeZoneBias="-540">
          <p15:parentCm authorId="1" idx="9"/>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6-23T13:44:41.164" idx="10">
    <p:pos x="339" y="1429"/>
    <p:text>従業員寮が中長期修繕計画の対象になっていないのであれば、それは状況欄に書くべきです。修繕計画がなく、なおかつ建物の状態も良くない、と状況で伝えましょう。そうすると対策欄のコメントに繋がると思います。
もしも修繕計画に従業員寮が修繕計画に含まれている場合には、対策欄の「中長期修繕計画に従業員寮の修繕を盛り込み」という表現が何を指しているのか分かりにくいので、「建物の劣化状態を踏まえて、寮の中長期修繕計画を見直し」と表現するのはいかがでしょうか。</p:text>
    <p:extLst>
      <p:ext uri="{C676402C-5697-4E1C-873F-D02D1690AC5C}">
        <p15:threadingInfo xmlns:p15="http://schemas.microsoft.com/office/powerpoint/2012/main" timeZoneBias="-540"/>
      </p:ext>
    </p:extLst>
  </p:cm>
  <p:cm authorId="2" dt="2025-06-24T14:11:08.295" idx="11">
    <p:pos x="339" y="1565"/>
    <p:text>従業員寮は修繕計画の対象にされていない(修繕項目にピックアップされていませんでした)ので追記・修正しました。</p:text>
    <p:extLst>
      <p:ext uri="{C676402C-5697-4E1C-873F-D02D1690AC5C}">
        <p15:threadingInfo xmlns:p15="http://schemas.microsoft.com/office/powerpoint/2012/main" timeZoneBias="-540">
          <p15:parentCm authorId="1" idx="10"/>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6-23T15:24:24.917" idx="25">
    <p:pos x="2795" y="1428"/>
    <p:text>この「周辺」は何を指していますか？
一般的にはアンテナが飛散した先で何かにぶつかることを想像してしまいますが、写真の状況を見ると、建物間の架空配線（おそらく通信線）の断線する可能性も割と大きいと思います。そういった話を「周辺」に含んでいるのであれば、「一緒に接続された架空配線の断線」と具体的な表現にするほうが訴求性があります。</p:text>
    <p:extLst>
      <p:ext uri="{C676402C-5697-4E1C-873F-D02D1690AC5C}">
        <p15:threadingInfo xmlns:p15="http://schemas.microsoft.com/office/powerpoint/2012/main" timeZoneBias="-540"/>
      </p:ext>
    </p:extLst>
  </p:cm>
  <p:cm authorId="2" dt="2025-06-24T15:06:22.328" idx="12">
    <p:pos x="2795" y="1564"/>
    <p:text>ありがとうございます。飛散後に建物に衝突することを想定していました。ご指摘の通り一緒に接続された架空配線の断線の可能性が大きいため記載しました。</p:text>
    <p:extLst>
      <p:ext uri="{C676402C-5697-4E1C-873F-D02D1690AC5C}">
        <p15:threadingInfo xmlns:p15="http://schemas.microsoft.com/office/powerpoint/2012/main" timeZoneBias="-540">
          <p15:parentCm authorId="1" idx="25"/>
        </p15:threadingInfo>
      </p:ext>
    </p:extLst>
  </p:cm>
  <p:cm authorId="1" dt="2025-06-24T19:12:31.545" idx="33">
    <p:pos x="1280" y="1355"/>
    <p:text>断線で良いと思いますよ。</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6-23T14:09:45.757" idx="11">
    <p:pos x="2310" y="2163"/>
    <p:text>順序としては「点検と交換」ですね。提案のタイトルもそのようになっていますし。正直、目視だけではこの錆びたリングの固定強度・健全性は分からないので、点検の際には実際にある程度の力で引っ張ってみても異常がないかを見ないといけませんね。</p:text>
    <p:extLst>
      <p:ext uri="{C676402C-5697-4E1C-873F-D02D1690AC5C}">
        <p15:threadingInfo xmlns:p15="http://schemas.microsoft.com/office/powerpoint/2012/main" timeZoneBias="-540"/>
      </p:ext>
    </p:extLst>
  </p:cm>
  <p:cm authorId="2" dt="2025-06-24T15:08:13.445" idx="13">
    <p:pos x="2310" y="2299"/>
    <p:text>ありがとうございます。修正しました。</p:text>
    <p:extLst>
      <p:ext uri="{C676402C-5697-4E1C-873F-D02D1690AC5C}">
        <p15:threadingInfo xmlns:p15="http://schemas.microsoft.com/office/powerpoint/2012/main" timeZoneBias="-540">
          <p15:parentCm authorId="1" idx="11"/>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6-23T14:27:11.838" idx="13">
    <p:pos x="2754" y="710"/>
    <p:text>本質的ではありませんが、横幅が少しへんですね。直せますでしょうか？</p:text>
    <p:extLst>
      <p:ext uri="{C676402C-5697-4E1C-873F-D02D1690AC5C}">
        <p15:threadingInfo xmlns:p15="http://schemas.microsoft.com/office/powerpoint/2012/main" timeZoneBias="-540"/>
      </p:ext>
    </p:extLst>
  </p:cm>
  <p:cm authorId="2" dt="2025-06-24T15:15:41.341" idx="15">
    <p:pos x="2754" y="846"/>
    <p:text>修正しました。</p:text>
    <p:extLst>
      <p:ext uri="{C676402C-5697-4E1C-873F-D02D1690AC5C}">
        <p15:threadingInfo xmlns:p15="http://schemas.microsoft.com/office/powerpoint/2012/main" timeZoneBias="-540">
          <p15:parentCm authorId="1" idx="13"/>
        </p15:threadingInfo>
      </p:ext>
    </p:extLst>
  </p:cm>
  <p:cm authorId="1" dt="2025-06-23T14:29:31.458" idx="14">
    <p:pos x="1089" y="2133"/>
    <p:text>こちらも、提案としてこのように述べるのであれば、状況欄には修繕計画に倉庫が含まれていないことを言及するか、計画に倉庫が含まれているのであれば、建物の状態に応じて計画を見直すように伝えるほうが良いと思います。</p:text>
    <p:extLst>
      <p:ext uri="{C676402C-5697-4E1C-873F-D02D1690AC5C}">
        <p15:threadingInfo xmlns:p15="http://schemas.microsoft.com/office/powerpoint/2012/main" timeZoneBias="-540"/>
      </p:ext>
    </p:extLst>
  </p:cm>
  <p:cm authorId="2" dt="2025-06-24T15:18:18.942" idx="17">
    <p:pos x="1089" y="2269"/>
    <p:text>こちらも修繕計画に含まれていませんので追記しました。</p:text>
    <p:extLst>
      <p:ext uri="{C676402C-5697-4E1C-873F-D02D1690AC5C}">
        <p15:threadingInfo xmlns:p15="http://schemas.microsoft.com/office/powerpoint/2012/main" timeZoneBias="-540">
          <p15:parentCm authorId="1" idx="14"/>
        </p15:threadingInfo>
      </p:ext>
    </p:extLst>
  </p:cm>
  <p:cm authorId="1" dt="2025-06-23T14:35:28.907" idx="15">
    <p:pos x="2049" y="1461"/>
    <p:text>浸入</p:text>
    <p:extLst>
      <p:ext uri="{C676402C-5697-4E1C-873F-D02D1690AC5C}">
        <p15:threadingInfo xmlns:p15="http://schemas.microsoft.com/office/powerpoint/2012/main" timeZoneBias="-540"/>
      </p:ext>
    </p:extLst>
  </p:cm>
  <p:cm authorId="2" dt="2025-06-24T15:15:45.169" idx="16">
    <p:pos x="2049" y="1597"/>
    <p:text>修正しました</p:text>
    <p:extLst>
      <p:ext uri="{C676402C-5697-4E1C-873F-D02D1690AC5C}">
        <p15:threadingInfo xmlns:p15="http://schemas.microsoft.com/office/powerpoint/2012/main" timeZoneBias="-540">
          <p15:parentCm authorId="1" idx="15"/>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10982325" y="6448425"/>
          <a:ext cx="11582400" cy="6724650"/>
          <a:chOff x="10982325" y="6448425"/>
          <a:chExt cx="11582400" cy="6724650"/>
        </a:xfrm>
      </p:grpSpPr>
      <p:sp>
        <p:nvSpPr>
          <p:cNvPr id="2" name="スライド番号プレースホルダー 3"/>
          <p:cNvSpPr txBox="1"/>
          <p:nvPr/>
        </p:nvSpPr>
        <p:spPr>
          <a:xfrm>
            <a:off x="10982325" y="6448425"/>
            <a:ext cx="600075" cy="276225"/>
          </a:xfrm>
          <a:prstGeom prst="rect">
            <a:avLst/>
          </a:prstGeom>
        </p:spPr>
        <p:txBody>
          <a:bodyPr vert="horz" lIns="0" tIns="0" rIns="0" bIns="0" rtlCol="0" anchorCtr="1">
            <a:spAutoFit/>
          </a:bodyPr>
          <a:lstStyle/>
          <a:p>
            <a:pPr marL="0" marR="0" lvl="0" indent="0" algn="ctr" rtl="0" fontAlgn="base">
              <a:lnSpc>
                <a:spcPct val="100000"/>
              </a:lnSpc>
              <a:spcBef>
                <a:spcPts val="0"/>
              </a:spcBef>
              <a:spcAft>
                <a:spcPts val="0"/>
              </a:spcAft>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ブランク_背景無">
    <p:bg>
      <p:bgPr>
        <a:solidFill>
          <a:schemeClr val="bg1"/>
        </a:solidFill>
        <a:effectLst/>
      </p:bgPr>
    </p:bg>
    <p:spTree>
      <p:nvGrpSpPr>
        <p:cNvPr id="1" name=""/>
        <p:cNvGrpSpPr/>
        <p:nvPr/>
      </p:nvGrpSpPr>
      <p:grpSpPr>
        <a:xfrm>
          <a:off x="0" y="0"/>
          <a:ext cx="0" cy="0"/>
          <a:chOff x="0" y="0"/>
          <a:chExt cx="0" cy="0"/>
        </a:xfrm>
      </p:grpSpPr>
      <p:sp>
        <p:nvSpPr>
          <p:cNvPr id="36" name="テキスト ボックス 35"/>
          <p:cNvSpPr txBox="1"/>
          <p:nvPr userDrawn="1"/>
        </p:nvSpPr>
        <p:spPr>
          <a:xfrm>
            <a:off x="419100" y="6490800"/>
            <a:ext cx="4191000" cy="138499"/>
          </a:xfrm>
          <a:prstGeom prst="rect">
            <a:avLst/>
          </a:prstGeom>
          <a:noFill/>
        </p:spPr>
        <p:txBody>
          <a:bodyPr wrap="square" lIns="0" tIns="0" rIns="0" bIns="0" rtlCol="0" anchor="ctr" anchorCtr="0">
            <a:spAutoFit/>
          </a:bodyPr>
          <a:lstStyle/>
          <a:p>
            <a:r>
              <a:rPr kumimoji="1" lang="en-US" altLang="ja-JP" sz="900" dirty="0">
                <a:solidFill>
                  <a:schemeClr val="bg1"/>
                </a:solidFill>
                <a:latin typeface="游ゴシック" panose="020B0400000000000000" pitchFamily="50" charset="-128"/>
                <a:ea typeface="游ゴシック" panose="020B0400000000000000" pitchFamily="50" charset="-128"/>
              </a:rPr>
              <a:t>© MS&amp;AD </a:t>
            </a:r>
            <a:r>
              <a:rPr kumimoji="1" lang="en-US" altLang="ja-JP" sz="9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9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7"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301029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扉">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quarter" idx="10"/>
          </p:nvPr>
        </p:nvSpPr>
        <p:spPr>
          <a:xfrm>
            <a:off x="3150000" y="2921000"/>
            <a:ext cx="3600000" cy="1008000"/>
          </a:xfrm>
          <a:prstGeom prst="rect">
            <a:avLst/>
          </a:prstGeom>
        </p:spPr>
        <p:txBody>
          <a:bodyPr vert="horz" wrap="none" lIns="0" tIns="0" rIns="0" bIns="0" anchor="ctr" anchorCtr="1">
            <a:normAutofit/>
          </a:bodyPr>
          <a:lstStyle>
            <a:lvl1pPr marL="0" indent="0">
              <a:spcBef>
                <a:spcPts val="0"/>
              </a:spcBef>
              <a:buNone/>
              <a:defRPr sz="3200" b="1" baseline="0">
                <a:latin typeface="游ゴシック" panose="020B0400000000000000" pitchFamily="50" charset="-128"/>
                <a:ea typeface="游ゴシック" panose="020B0400000000000000" pitchFamily="50" charset="-128"/>
              </a:defRPr>
            </a:lvl1pPr>
          </a:lstStyle>
          <a:p>
            <a:pPr lvl="0"/>
            <a:endParaRPr kumimoji="1" lang="ja-JP" altLang="en-US" dirty="0"/>
          </a:p>
        </p:txBody>
      </p:sp>
      <p:sp>
        <p:nvSpPr>
          <p:cNvPr id="9" name="テキスト プレースホルダー 7"/>
          <p:cNvSpPr>
            <a:spLocks noGrp="1"/>
          </p:cNvSpPr>
          <p:nvPr>
            <p:ph type="body" sz="quarter" idx="11" hasCustomPrompt="1"/>
          </p:nvPr>
        </p:nvSpPr>
        <p:spPr>
          <a:xfrm>
            <a:off x="720000" y="723900"/>
            <a:ext cx="1440000" cy="1440000"/>
          </a:xfrm>
          <a:prstGeom prst="rect">
            <a:avLst/>
          </a:prstGeom>
          <a:solidFill>
            <a:srgbClr val="006659"/>
          </a:solidFill>
        </p:spPr>
        <p:txBody>
          <a:bodyPr vert="horz" wrap="none" lIns="0" tIns="0" rIns="0" bIns="0" anchor="ctr" anchorCtr="1">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0" b="0" baseline="0">
                <a:solidFill>
                  <a:schemeClr val="bg1"/>
                </a:solidFill>
                <a:latin typeface="游ゴシック" panose="020B0400000000000000" pitchFamily="50" charset="-128"/>
                <a:ea typeface="游ゴシック" panose="020B0400000000000000" pitchFamily="50" charset="-128"/>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dirty="0"/>
              <a:t>1</a:t>
            </a:r>
            <a:endParaRPr kumimoji="1" lang="ja-JP" altLang="en-US" dirty="0"/>
          </a:p>
        </p:txBody>
      </p:sp>
      <p:sp>
        <p:nvSpPr>
          <p:cNvPr id="6" name="テキスト ボックス 5"/>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 name="テキスト ボックス 6"/>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10"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217381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ブランク_背景有">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 name="テキスト ボックス 35"/>
          <p:cNvSpPr txBox="1"/>
          <p:nvPr userDrawn="1"/>
        </p:nvSpPr>
        <p:spPr>
          <a:xfrm>
            <a:off x="419100" y="6490800"/>
            <a:ext cx="4191000" cy="138499"/>
          </a:xfrm>
          <a:prstGeom prst="rect">
            <a:avLst/>
          </a:prstGeom>
          <a:noFill/>
        </p:spPr>
        <p:txBody>
          <a:bodyPr wrap="square" lIns="0" tIns="0" rIns="0" bIns="0" rtlCol="0" anchor="ctr" anchorCtr="0">
            <a:spAutoFit/>
          </a:bodyPr>
          <a:lstStyle/>
          <a:p>
            <a:r>
              <a:rPr kumimoji="1" lang="en-US" altLang="ja-JP" sz="900" dirty="0">
                <a:solidFill>
                  <a:schemeClr val="bg1"/>
                </a:solidFill>
                <a:latin typeface="游ゴシック" panose="020B0400000000000000" pitchFamily="50" charset="-128"/>
                <a:ea typeface="游ゴシック" panose="020B0400000000000000" pitchFamily="50" charset="-128"/>
              </a:rPr>
              <a:t>© MS&amp;AD </a:t>
            </a:r>
            <a:r>
              <a:rPr kumimoji="1" lang="en-US" altLang="ja-JP" sz="9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9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7"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12341503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436049209" r:id="rId1"/>
    <p:sldLayoutId id="2436049210" r:id="rId2"/>
    <p:sldLayoutId id="2436049211" r:id="rId3"/>
    <p:sldLayoutId id="2436049212" r:id="rId4"/>
  </p:sldLayoutIdLst>
  <p:txStyles>
    <p:titleStyle>
      <a:lvl1pPr algn="l">
        <a:defRPr sz="4400" kern="1200">
          <a:solidFill>
            <a:schemeClr val="tx1"/>
          </a:solidFill>
        </a:defRPr>
      </a:lvl1pPr>
      <a:extLst/>
    </p:titleStyle>
    <p:bodyStyle>
      <a:lvl1pPr marL="228600" indent="-228600" algn="l">
        <a:defRPr sz="2800" kern="1200">
          <a:solidFill>
            <a:schemeClr val="tx1"/>
          </a:solidFill>
        </a:defRPr>
      </a:lvl1pPr>
      <a:lvl2pPr marL="685800" indent="-228600" algn="l">
        <a:defRPr sz="2400" kern="1200">
          <a:solidFill>
            <a:schemeClr val="tx1"/>
          </a:solidFill>
        </a:defRPr>
      </a:lvl2pPr>
      <a:lvl3pPr marL="1143000" indent="-228600" algn="l">
        <a:defRPr sz="2000" kern="1200">
          <a:solidFill>
            <a:schemeClr val="tx1"/>
          </a:solidFill>
        </a:defRPr>
      </a:lvl3pPr>
      <a:lvl4pPr marL="1600200" indent="-228600" algn="l">
        <a:defRPr sz="1800" kern="1200">
          <a:solidFill>
            <a:schemeClr val="tx1"/>
          </a:solidFill>
        </a:defRPr>
      </a:lvl4pPr>
      <a:lvl5pPr marL="2057400" indent="-228600" algn="l">
        <a:defRPr sz="1800" kern="1200">
          <a:solidFill>
            <a:schemeClr val="tx1"/>
          </a:solidFill>
        </a:defRPr>
      </a:lvl5pPr>
      <a:lvl6pPr marL="2514600" indent="-228600" algn="l">
        <a:defRPr sz="1800" kern="1200">
          <a:solidFill>
            <a:schemeClr val="tx1"/>
          </a:solidFill>
        </a:defRPr>
      </a:lvl6pPr>
      <a:lvl7pPr marL="2971800" indent="-228600" algn="l">
        <a:defRPr sz="1800" kern="1200">
          <a:solidFill>
            <a:schemeClr val="tx1"/>
          </a:solidFill>
        </a:defRPr>
      </a:lvl7pPr>
      <a:lvl8pPr marL="3429000" indent="-228600" algn="l">
        <a:defRPr sz="1800" kern="1200">
          <a:solidFill>
            <a:schemeClr val="tx1"/>
          </a:solidFill>
        </a:defRPr>
      </a:lvl8pPr>
      <a:lvl9pPr marL="3886200" indent="-228600" algn="l">
        <a:defRPr sz="1800" kern="1200">
          <a:solidFill>
            <a:schemeClr val="tx1"/>
          </a:solidFill>
        </a:defRPr>
      </a:lvl9pPr>
      <a:extLst/>
    </p:bodyStyle>
    <p:otherStyle>
      <a:defPPr algn="l">
        <a:defRPr kern="1200"/>
      </a:defPPr>
      <a:lvl1pPr algn="l">
        <a:defRPr sz="1800" kern="1200">
          <a:solidFill>
            <a:schemeClr val="tx1"/>
          </a:solidFill>
        </a:defRPr>
      </a:lvl1pPr>
      <a:lvl2pPr marL="457200" algn="l">
        <a:defRPr sz="1800" kern="1200">
          <a:solidFill>
            <a:schemeClr val="tx1"/>
          </a:solidFill>
        </a:defRPr>
      </a:lvl2pPr>
      <a:lvl3pPr marL="914400" algn="l">
        <a:defRPr sz="1800" kern="1200">
          <a:solidFill>
            <a:schemeClr val="tx1"/>
          </a:solidFill>
        </a:defRPr>
      </a:lvl3pPr>
      <a:lvl4pPr marL="1371600" algn="l">
        <a:defRPr sz="1800" kern="1200">
          <a:solidFill>
            <a:schemeClr val="tx1"/>
          </a:solidFill>
        </a:defRPr>
      </a:lvl4pPr>
      <a:lvl5pPr marL="1828800" algn="l">
        <a:defRPr sz="1800" kern="1200">
          <a:solidFill>
            <a:schemeClr val="tx1"/>
          </a:solidFill>
        </a:defRPr>
      </a:lvl5pPr>
      <a:lvl6pPr marL="2286000" algn="l">
        <a:defRPr sz="1800" kern="1200">
          <a:solidFill>
            <a:schemeClr val="tx1"/>
          </a:solidFill>
        </a:defRPr>
      </a:lvl6pPr>
      <a:lvl7pPr marL="2743200" algn="l">
        <a:defRPr sz="1800" kern="1200">
          <a:solidFill>
            <a:schemeClr val="tx1"/>
          </a:solidFill>
        </a:defRPr>
      </a:lvl7pPr>
      <a:lvl8pPr marL="3200400" algn="l">
        <a:defRPr sz="1800" kern="1200">
          <a:solidFill>
            <a:schemeClr val="tx1"/>
          </a:solidFill>
        </a:defRPr>
      </a:lvl8pPr>
      <a:lvl9pPr marL="3657600" algn="l">
        <a:defRPr sz="1800" kern="1200">
          <a:solidFill>
            <a:schemeClr val="tx1"/>
          </a:solidFill>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comments" Target="../comments/comment6.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comments" Target="../comments/comment8.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978e4e66-5350-4185-821b-6c639f68206f"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361950" y="361950"/>
            <a:ext cx="7600950" cy="361950"/>
          </a:xfrm>
          <a:prstGeom prst="rect">
            <a:avLst/>
          </a:prstGeom>
          <a:solidFill>
            <a:srgbClr val="FFFFFF">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dirty="0" err="1">
                <a:solidFill>
                  <a:srgbClr val="000000">
                    <a:alpha val="100000"/>
                  </a:srgbClr>
                </a:solidFill>
                <a:latin typeface="游ゴシック"/>
              </a:rPr>
              <a:t>株式会社シーサイドホテル屋久島</a:t>
            </a:r>
            <a:r>
              <a:rPr lang="en-US" sz="2400" u="none" strike="noStrike" cap="none" spc="0" dirty="0">
                <a:solidFill>
                  <a:srgbClr val="000000">
                    <a:alpha val="100000"/>
                  </a:srgbClr>
                </a:solidFill>
                <a:latin typeface="游ゴシック"/>
              </a:rPr>
              <a:t>　</a:t>
            </a:r>
            <a:r>
              <a:rPr lang="en-US" sz="2400" u="none" strike="noStrike" cap="none" spc="0" dirty="0" err="1">
                <a:solidFill>
                  <a:srgbClr val="000000">
                    <a:alpha val="100000"/>
                  </a:srgbClr>
                </a:solidFill>
                <a:latin typeface="游ゴシック"/>
              </a:rPr>
              <a:t>御中</a:t>
            </a:r>
            <a:endParaRPr lang="en-US" sz="2400" u="none" strike="noStrike" cap="none" spc="0" dirty="0">
              <a:solidFill>
                <a:srgbClr val="000000">
                  <a:alpha val="100000"/>
                </a:srgbClr>
              </a:solidFill>
              <a:latin typeface="游ゴシック"/>
            </a:endParaRPr>
          </a:p>
        </p:txBody>
      </p:sp>
      <p:sp>
        <p:nvSpPr>
          <p:cNvPr id="5" name="テキスト ボックス 4"/>
          <p:cNvSpPr txBox="1"/>
          <p:nvPr/>
        </p:nvSpPr>
        <p:spPr>
          <a:xfrm>
            <a:off x="723900" y="2152650"/>
            <a:ext cx="8686800" cy="1504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4800" b="1" u="none" strike="noStrike" cap="none" spc="0" dirty="0" err="1">
                <a:solidFill>
                  <a:srgbClr val="000000">
                    <a:alpha val="100000"/>
                  </a:srgbClr>
                </a:solidFill>
                <a:latin typeface="游ゴシック"/>
              </a:rPr>
              <a:t>風災リスク調査報告書</a:t>
            </a:r>
            <a:endParaRPr lang="en-US" sz="4800" b="1" u="none" strike="noStrike" cap="none" spc="0" dirty="0">
              <a:solidFill>
                <a:srgbClr val="000000">
                  <a:alpha val="100000"/>
                </a:srgbClr>
              </a:solidFill>
              <a:latin typeface="游ゴシック"/>
            </a:endParaRPr>
          </a:p>
        </p:txBody>
      </p:sp>
      <p:sp>
        <p:nvSpPr>
          <p:cNvPr id="6" name="テキスト ボックス 5"/>
          <p:cNvSpPr txBox="1"/>
          <p:nvPr/>
        </p:nvSpPr>
        <p:spPr>
          <a:xfrm>
            <a:off x="723900" y="3876675"/>
            <a:ext cx="8296275"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dirty="0" err="1">
                <a:solidFill>
                  <a:srgbClr val="000000">
                    <a:alpha val="100000"/>
                  </a:srgbClr>
                </a:solidFill>
                <a:latin typeface="游ゴシック"/>
              </a:rPr>
              <a:t>調査対象：THE</a:t>
            </a:r>
            <a:r>
              <a:rPr lang="en-US" sz="2400" u="none" strike="noStrike" cap="none" spc="0" dirty="0">
                <a:solidFill>
                  <a:srgbClr val="000000">
                    <a:alpha val="100000"/>
                  </a:srgbClr>
                </a:solidFill>
                <a:latin typeface="游ゴシック"/>
              </a:rPr>
              <a:t> HOTEL YAKUSHIMA　OCEAN＆FOREST</a:t>
            </a:r>
          </a:p>
        </p:txBody>
      </p:sp>
      <p:sp>
        <p:nvSpPr>
          <p:cNvPr id="7" name="テキスト ボックス 6"/>
          <p:cNvSpPr txBox="1"/>
          <p:nvPr/>
        </p:nvSpPr>
        <p:spPr>
          <a:xfrm>
            <a:off x="723900" y="4343400"/>
            <a:ext cx="2714625" cy="361950"/>
          </a:xfrm>
          <a:prstGeom prst="rect">
            <a:avLst/>
          </a:prstGeom>
          <a:solidFill>
            <a:srgbClr val="006C6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600" u="none" strike="noStrike" cap="none" spc="0" dirty="0">
                <a:solidFill>
                  <a:srgbClr val="FFFFFF">
                    <a:alpha val="100000"/>
                  </a:srgbClr>
                </a:solidFill>
                <a:latin typeface="游ゴシック"/>
              </a:rPr>
              <a:t>調査日：2025</a:t>
            </a:r>
            <a:r>
              <a:rPr lang="ja-JP" altLang="en-US" sz="1600" u="none" strike="noStrike" cap="none" spc="0" dirty="0">
                <a:solidFill>
                  <a:srgbClr val="FFFFFF">
                    <a:alpha val="100000"/>
                  </a:srgbClr>
                </a:solidFill>
                <a:latin typeface="游ゴシック"/>
              </a:rPr>
              <a:t>年</a:t>
            </a:r>
            <a:r>
              <a:rPr lang="en-US" altLang="ja-JP" sz="1600" u="none" strike="noStrike" cap="none" spc="0" dirty="0">
                <a:solidFill>
                  <a:srgbClr val="FFFFFF">
                    <a:alpha val="100000"/>
                  </a:srgbClr>
                </a:solidFill>
                <a:latin typeface="游ゴシック"/>
              </a:rPr>
              <a:t>5</a:t>
            </a:r>
            <a:r>
              <a:rPr lang="ja-JP" altLang="en-US" sz="1600" dirty="0">
                <a:solidFill>
                  <a:srgbClr val="FFFFFF">
                    <a:alpha val="100000"/>
                  </a:srgbClr>
                </a:solidFill>
                <a:latin typeface="游ゴシック"/>
              </a:rPr>
              <a:t>月</a:t>
            </a:r>
            <a:r>
              <a:rPr lang="en-US" altLang="ja-JP" sz="1600" dirty="0">
                <a:solidFill>
                  <a:srgbClr val="FFFFFF">
                    <a:alpha val="100000"/>
                  </a:srgbClr>
                </a:solidFill>
                <a:latin typeface="游ゴシック"/>
              </a:rPr>
              <a:t>15</a:t>
            </a:r>
            <a:r>
              <a:rPr lang="ja-JP" altLang="en-US" sz="1600" dirty="0">
                <a:solidFill>
                  <a:srgbClr val="FFFFFF">
                    <a:alpha val="100000"/>
                  </a:srgbClr>
                </a:solidFill>
                <a:latin typeface="游ゴシック"/>
              </a:rPr>
              <a:t>日</a:t>
            </a:r>
            <a:endParaRPr lang="en-US" sz="1600" u="none" strike="noStrike" cap="none" spc="0" dirty="0">
              <a:solidFill>
                <a:srgbClr val="FFFFFF">
                  <a:alpha val="100000"/>
                </a:srgbClr>
              </a:solidFill>
              <a:latin typeface="游ゴシック"/>
            </a:endParaRPr>
          </a:p>
        </p:txBody>
      </p:sp>
      <p:pic>
        <p:nvPicPr>
          <p:cNvPr id="8" name="Image Filec48b1ff9-4ab1-4618-b470-9ef7263dfa0c" descr="Image File"/>
          <p:cNvPicPr>
            <a:picLocks noChangeAspect="1"/>
          </p:cNvPicPr>
          <p:nvPr/>
        </p:nvPicPr>
        <p:blipFill>
          <a:blip r:embed="rId3"/>
          <a:stretch>
            <a:fillRect/>
          </a:stretch>
        </p:blipFill>
        <p:spPr>
          <a:xfrm>
            <a:off x="361950" y="6057900"/>
            <a:ext cx="1000125" cy="466725"/>
          </a:xfrm>
          <a:prstGeom prst="rect">
            <a:avLst/>
          </a:prstGeom>
          <a:noFill/>
        </p:spPr>
      </p:pic>
      <p:sp>
        <p:nvSpPr>
          <p:cNvPr id="9" name="テキスト ボックス 8"/>
          <p:cNvSpPr txBox="1"/>
          <p:nvPr/>
        </p:nvSpPr>
        <p:spPr>
          <a:xfrm>
            <a:off x="1428750" y="6057900"/>
            <a:ext cx="3705225" cy="466725"/>
          </a:xfrm>
          <a:prstGeom prst="rect">
            <a:avLst/>
          </a:prstGeom>
          <a:noFill/>
        </p:spPr>
        <p:txBody>
          <a:bodyPr vert="horz" lIns="91440" tIns="45720" rIns="91440" bIns="45720" rtlCol="0" anchor="ctr" anchorCtr="0">
            <a:noAutofit/>
          </a:bodyPr>
          <a:lstStyle/>
          <a:p>
            <a:pPr marL="47625" fontAlgn="ctr"/>
            <a:r>
              <a:rPr lang="ja-JP" altLang="ja-JP" sz="1400" dirty="0">
                <a:solidFill>
                  <a:schemeClr val="dk1"/>
                </a:solidFill>
                <a:effectLst/>
                <a:latin typeface="游ゴシック" panose="020B0400000000000000" pitchFamily="50" charset="-128"/>
                <a:ea typeface="游ゴシック" panose="020B0400000000000000" pitchFamily="50" charset="-128"/>
              </a:rPr>
              <a:t>三井住友海上火災保険</a:t>
            </a:r>
            <a:r>
              <a:rPr lang="ja-JP" altLang="en-US" sz="1400" dirty="0">
                <a:solidFill>
                  <a:schemeClr val="dk1"/>
                </a:solidFill>
                <a:effectLst/>
                <a:latin typeface="游ゴシック" panose="020B0400000000000000" pitchFamily="50" charset="-128"/>
                <a:ea typeface="游ゴシック" panose="020B0400000000000000" pitchFamily="50" charset="-128"/>
              </a:rPr>
              <a:t>株式会社</a:t>
            </a:r>
            <a:br>
              <a:rPr sz="1400" dirty="0">
                <a:latin typeface="游ゴシック" panose="020B0400000000000000" pitchFamily="50" charset="-128"/>
                <a:ea typeface="游ゴシック" panose="020B0400000000000000" pitchFamily="50" charset="-128"/>
              </a:rPr>
            </a:br>
            <a:r>
              <a:rPr lang="en-US" sz="1400" u="none" strike="noStrike" cap="none" spc="0" dirty="0" err="1">
                <a:solidFill>
                  <a:srgbClr val="000000">
                    <a:alpha val="100000"/>
                  </a:srgbClr>
                </a:solidFill>
                <a:latin typeface="游ゴシック" panose="020B0400000000000000" pitchFamily="50" charset="-128"/>
                <a:ea typeface="游ゴシック" panose="020B0400000000000000" pitchFamily="50" charset="-128"/>
              </a:rPr>
              <a:t>ＭＳ＆ＡＤインターリスク総研株式会社</a:t>
            </a:r>
            <a:endPar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bb6f3969-69dc-4ab5-90ff-d9b520fc7ac0"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3</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リスク低減に向けたご提案</a:t>
            </a:r>
          </a:p>
        </p:txBody>
      </p:sp>
      <p:sp>
        <p:nvSpPr>
          <p:cNvPr id="8" name="テキスト ボックス 7">
            <a:extLst>
              <a:ext uri="{FF2B5EF4-FFF2-40B4-BE49-F238E27FC236}">
                <a16:creationId xmlns:a16="http://schemas.microsoft.com/office/drawing/2014/main" id="{E34EEA86-EB36-46D4-B5F3-557C918370CF}"/>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8C3910DD-7485-45D2-A6D0-398C80C9A84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リスク低減に向けたご提案事項</a:t>
            </a:r>
          </a:p>
        </p:txBody>
      </p:sp>
      <p:sp>
        <p:nvSpPr>
          <p:cNvPr id="6" name="テキスト ボックス 5"/>
          <p:cNvSpPr txBox="1"/>
          <p:nvPr/>
        </p:nvSpPr>
        <p:spPr>
          <a:xfrm>
            <a:off x="361950" y="1190625"/>
            <a:ext cx="9048750" cy="2095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今回の調査時に確認されたリスク管理上ご留意頂きたい事項を、以下にとりまとめてご報告します。</a:t>
            </a:r>
          </a:p>
        </p:txBody>
      </p:sp>
      <p:graphicFrame>
        <p:nvGraphicFramePr>
          <p:cNvPr id="7" name="表 6"/>
          <p:cNvGraphicFramePr>
            <a:graphicFrameLocks noGrp="1"/>
          </p:cNvGraphicFramePr>
          <p:nvPr>
            <p:extLst>
              <p:ext uri="{D42A27DB-BD31-4B8C-83A1-F6EECF244321}">
                <p14:modId xmlns:p14="http://schemas.microsoft.com/office/powerpoint/2010/main" val="1019541945"/>
              </p:ext>
            </p:extLst>
          </p:nvPr>
        </p:nvGraphicFramePr>
        <p:xfrm>
          <a:off x="361950" y="1552575"/>
          <a:ext cx="9191624" cy="3562350"/>
        </p:xfrm>
        <a:graphic>
          <a:graphicData uri="http://schemas.openxmlformats.org/drawingml/2006/table">
            <a:tbl>
              <a:tblPr firstRow="1" bandRow="1"/>
              <a:tblGrid>
                <a:gridCol w="1148953">
                  <a:extLst>
                    <a:ext uri="{9D8B030D-6E8A-4147-A177-3AD203B41FA5}">
                      <a16:colId xmlns:a16="http://schemas.microsoft.com/office/drawing/2014/main" val="20000"/>
                    </a:ext>
                  </a:extLst>
                </a:gridCol>
                <a:gridCol w="1148953">
                  <a:extLst>
                    <a:ext uri="{9D8B030D-6E8A-4147-A177-3AD203B41FA5}">
                      <a16:colId xmlns:a16="http://schemas.microsoft.com/office/drawing/2014/main" val="20001"/>
                    </a:ext>
                  </a:extLst>
                </a:gridCol>
                <a:gridCol w="1148953">
                  <a:extLst>
                    <a:ext uri="{9D8B030D-6E8A-4147-A177-3AD203B41FA5}">
                      <a16:colId xmlns:a16="http://schemas.microsoft.com/office/drawing/2014/main" val="20002"/>
                    </a:ext>
                  </a:extLst>
                </a:gridCol>
                <a:gridCol w="3877320">
                  <a:extLst>
                    <a:ext uri="{9D8B030D-6E8A-4147-A177-3AD203B41FA5}">
                      <a16:colId xmlns:a16="http://schemas.microsoft.com/office/drawing/2014/main" val="20003"/>
                    </a:ext>
                  </a:extLst>
                </a:gridCol>
                <a:gridCol w="1867445">
                  <a:extLst>
                    <a:ext uri="{9D8B030D-6E8A-4147-A177-3AD203B41FA5}">
                      <a16:colId xmlns:a16="http://schemas.microsoft.com/office/drawing/2014/main" val="20006"/>
                    </a:ext>
                  </a:extLst>
                </a:gridCol>
              </a:tblGrid>
              <a:tr h="323850">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重要度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25-01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 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BCP</a:t>
                      </a:r>
                      <a:r>
                        <a:rPr lang="ja-JP" altLang="en-US" sz="1400" u="none" strike="noStrike" cap="none" spc="0" dirty="0">
                          <a:solidFill>
                            <a:srgbClr val="000000">
                              <a:alpha val="100000"/>
                            </a:srgbClr>
                          </a:solidFill>
                          <a:latin typeface="游ゴシック"/>
                        </a:rPr>
                        <a:t>マニュアルの策定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25-02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842031620"/>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25-03</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屋上チラーの劣化部分の撤去</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25-04</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従業員寮の中長期的な修繕の計画と実施</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従業員寮</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3894469987"/>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25-05</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屋上アンテナ固定器具の交換</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25-06</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強風時のドアの開閉注意の徹底と対策</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波音日和連絡通路</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5"/>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25-07</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室外機固定具の定期的な点検と交換</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UMISORA</a:t>
                      </a:r>
                      <a:r>
                        <a:rPr lang="ja-JP" altLang="en-US" sz="1400" u="none" strike="noStrike" cap="none" spc="0" dirty="0">
                          <a:solidFill>
                            <a:srgbClr val="000000">
                              <a:alpha val="100000"/>
                            </a:srgbClr>
                          </a:solidFill>
                          <a:latin typeface="游ゴシック"/>
                        </a:rPr>
                        <a:t>館</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7"/>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25-08 </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風災・水災</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倉庫内部天井の修繕</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倉庫</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9"/>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25-09</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C</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プッシュ型情報の活用</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932670980"/>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25-10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C</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非常用備蓄品の準備</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3123888330"/>
                  </a:ext>
                </a:extLst>
              </a:tr>
            </a:tbl>
          </a:graphicData>
        </a:graphic>
      </p:graphicFrame>
      <p:graphicFrame>
        <p:nvGraphicFramePr>
          <p:cNvPr id="8" name="表 7"/>
          <p:cNvGraphicFramePr>
            <a:graphicFrameLocks noGrp="1"/>
          </p:cNvGraphicFramePr>
          <p:nvPr/>
        </p:nvGraphicFramePr>
        <p:xfrm>
          <a:off x="361950" y="5715000"/>
          <a:ext cx="9191616" cy="742950"/>
        </p:xfrm>
        <a:graphic>
          <a:graphicData uri="http://schemas.openxmlformats.org/drawingml/2006/table">
            <a:tbl>
              <a:tblPr firstRow="1" bandRow="1"/>
              <a:tblGrid>
                <a:gridCol w="437696">
                  <a:extLst>
                    <a:ext uri="{9D8B030D-6E8A-4147-A177-3AD203B41FA5}">
                      <a16:colId xmlns:a16="http://schemas.microsoft.com/office/drawing/2014/main" val="20000"/>
                    </a:ext>
                  </a:extLst>
                </a:gridCol>
                <a:gridCol w="437696">
                  <a:extLst>
                    <a:ext uri="{9D8B030D-6E8A-4147-A177-3AD203B41FA5}">
                      <a16:colId xmlns:a16="http://schemas.microsoft.com/office/drawing/2014/main" val="20001"/>
                    </a:ext>
                  </a:extLst>
                </a:gridCol>
                <a:gridCol w="437696">
                  <a:extLst>
                    <a:ext uri="{9D8B030D-6E8A-4147-A177-3AD203B41FA5}">
                      <a16:colId xmlns:a16="http://schemas.microsoft.com/office/drawing/2014/main" val="20002"/>
                    </a:ext>
                  </a:extLst>
                </a:gridCol>
                <a:gridCol w="437696">
                  <a:extLst>
                    <a:ext uri="{9D8B030D-6E8A-4147-A177-3AD203B41FA5}">
                      <a16:colId xmlns:a16="http://schemas.microsoft.com/office/drawing/2014/main" val="20003"/>
                    </a:ext>
                  </a:extLst>
                </a:gridCol>
                <a:gridCol w="437696">
                  <a:extLst>
                    <a:ext uri="{9D8B030D-6E8A-4147-A177-3AD203B41FA5}">
                      <a16:colId xmlns:a16="http://schemas.microsoft.com/office/drawing/2014/main" val="20004"/>
                    </a:ext>
                  </a:extLst>
                </a:gridCol>
                <a:gridCol w="437696">
                  <a:extLst>
                    <a:ext uri="{9D8B030D-6E8A-4147-A177-3AD203B41FA5}">
                      <a16:colId xmlns:a16="http://schemas.microsoft.com/office/drawing/2014/main" val="20005"/>
                    </a:ext>
                  </a:extLst>
                </a:gridCol>
                <a:gridCol w="437696">
                  <a:extLst>
                    <a:ext uri="{9D8B030D-6E8A-4147-A177-3AD203B41FA5}">
                      <a16:colId xmlns:a16="http://schemas.microsoft.com/office/drawing/2014/main" val="20006"/>
                    </a:ext>
                  </a:extLst>
                </a:gridCol>
                <a:gridCol w="437696">
                  <a:extLst>
                    <a:ext uri="{9D8B030D-6E8A-4147-A177-3AD203B41FA5}">
                      <a16:colId xmlns:a16="http://schemas.microsoft.com/office/drawing/2014/main" val="20007"/>
                    </a:ext>
                  </a:extLst>
                </a:gridCol>
                <a:gridCol w="437696">
                  <a:extLst>
                    <a:ext uri="{9D8B030D-6E8A-4147-A177-3AD203B41FA5}">
                      <a16:colId xmlns:a16="http://schemas.microsoft.com/office/drawing/2014/main" val="20008"/>
                    </a:ext>
                  </a:extLst>
                </a:gridCol>
                <a:gridCol w="437696">
                  <a:extLst>
                    <a:ext uri="{9D8B030D-6E8A-4147-A177-3AD203B41FA5}">
                      <a16:colId xmlns:a16="http://schemas.microsoft.com/office/drawing/2014/main" val="20009"/>
                    </a:ext>
                  </a:extLst>
                </a:gridCol>
                <a:gridCol w="437696">
                  <a:extLst>
                    <a:ext uri="{9D8B030D-6E8A-4147-A177-3AD203B41FA5}">
                      <a16:colId xmlns:a16="http://schemas.microsoft.com/office/drawing/2014/main" val="20010"/>
                    </a:ext>
                  </a:extLst>
                </a:gridCol>
                <a:gridCol w="437696">
                  <a:extLst>
                    <a:ext uri="{9D8B030D-6E8A-4147-A177-3AD203B41FA5}">
                      <a16:colId xmlns:a16="http://schemas.microsoft.com/office/drawing/2014/main" val="20011"/>
                    </a:ext>
                  </a:extLst>
                </a:gridCol>
                <a:gridCol w="437696">
                  <a:extLst>
                    <a:ext uri="{9D8B030D-6E8A-4147-A177-3AD203B41FA5}">
                      <a16:colId xmlns:a16="http://schemas.microsoft.com/office/drawing/2014/main" val="20012"/>
                    </a:ext>
                  </a:extLst>
                </a:gridCol>
                <a:gridCol w="437696">
                  <a:extLst>
                    <a:ext uri="{9D8B030D-6E8A-4147-A177-3AD203B41FA5}">
                      <a16:colId xmlns:a16="http://schemas.microsoft.com/office/drawing/2014/main" val="20013"/>
                    </a:ext>
                  </a:extLst>
                </a:gridCol>
                <a:gridCol w="437696">
                  <a:extLst>
                    <a:ext uri="{9D8B030D-6E8A-4147-A177-3AD203B41FA5}">
                      <a16:colId xmlns:a16="http://schemas.microsoft.com/office/drawing/2014/main" val="20014"/>
                    </a:ext>
                  </a:extLst>
                </a:gridCol>
                <a:gridCol w="437696">
                  <a:extLst>
                    <a:ext uri="{9D8B030D-6E8A-4147-A177-3AD203B41FA5}">
                      <a16:colId xmlns:a16="http://schemas.microsoft.com/office/drawing/2014/main" val="20015"/>
                    </a:ext>
                  </a:extLst>
                </a:gridCol>
                <a:gridCol w="437696">
                  <a:extLst>
                    <a:ext uri="{9D8B030D-6E8A-4147-A177-3AD203B41FA5}">
                      <a16:colId xmlns:a16="http://schemas.microsoft.com/office/drawing/2014/main" val="20016"/>
                    </a:ext>
                  </a:extLst>
                </a:gridCol>
                <a:gridCol w="437696">
                  <a:extLst>
                    <a:ext uri="{9D8B030D-6E8A-4147-A177-3AD203B41FA5}">
                      <a16:colId xmlns:a16="http://schemas.microsoft.com/office/drawing/2014/main" val="20017"/>
                    </a:ext>
                  </a:extLst>
                </a:gridCol>
                <a:gridCol w="437696">
                  <a:extLst>
                    <a:ext uri="{9D8B030D-6E8A-4147-A177-3AD203B41FA5}">
                      <a16:colId xmlns:a16="http://schemas.microsoft.com/office/drawing/2014/main" val="20018"/>
                    </a:ext>
                  </a:extLst>
                </a:gridCol>
                <a:gridCol w="437696">
                  <a:extLst>
                    <a:ext uri="{9D8B030D-6E8A-4147-A177-3AD203B41FA5}">
                      <a16:colId xmlns:a16="http://schemas.microsoft.com/office/drawing/2014/main" val="20019"/>
                    </a:ext>
                  </a:extLst>
                </a:gridCol>
                <a:gridCol w="437696">
                  <a:extLst>
                    <a:ext uri="{9D8B030D-6E8A-4147-A177-3AD203B41FA5}">
                      <a16:colId xmlns:a16="http://schemas.microsoft.com/office/drawing/2014/main" val="20020"/>
                    </a:ext>
                  </a:extLst>
                </a:gridCol>
              </a:tblGrid>
              <a:tr h="247650">
                <a:tc rowSpan="3" gridSpan="4">
                  <a:txBody>
                    <a:bodyPr/>
                    <a:lstStyle/>
                    <a:p>
                      <a:pPr marL="0" marR="0" lvl="0" indent="0" algn="ctr" rtl="0" fontAlgn="ctr">
                        <a:lnSpc>
                          <a:spcPct val="100000"/>
                        </a:lnSpc>
                        <a:spcBef>
                          <a:spcPts val="0"/>
                        </a:spcBef>
                        <a:spcAft>
                          <a:spcPts val="0"/>
                        </a:spcAft>
                      </a:pPr>
                      <a:r>
                        <a:rPr lang="en-US" sz="1000" u="none" strike="noStrike" cap="none" spc="0" dirty="0" err="1">
                          <a:solidFill>
                            <a:srgbClr val="000000">
                              <a:alpha val="100000"/>
                            </a:srgbClr>
                          </a:solidFill>
                          <a:latin typeface="游ゴシック"/>
                        </a:rPr>
                        <a:t>提案事項の</a:t>
                      </a:r>
                      <a:r>
                        <a:rPr lang="en-US" sz="1000" u="none" strike="noStrike" cap="none" spc="0" dirty="0">
                          <a:solidFill>
                            <a:srgbClr val="000000">
                              <a:alpha val="100000"/>
                            </a:srgbClr>
                          </a:solidFill>
                          <a:latin typeface="游ゴシック"/>
                        </a:rPr>
                        <a:t>
</a:t>
                      </a:r>
                      <a:r>
                        <a:rPr lang="en-US" sz="1000" u="none" strike="noStrike" cap="none" spc="0" dirty="0" err="1">
                          <a:solidFill>
                            <a:srgbClr val="000000">
                              <a:alpha val="100000"/>
                            </a:srgbClr>
                          </a:solidFill>
                          <a:latin typeface="游ゴシック"/>
                        </a:rPr>
                        <a:t>重要度指標</a:t>
                      </a:r>
                      <a:endParaRPr lang="en-US" sz="10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A：</a:t>
                      </a:r>
                    </a:p>
                  </a:txBody>
                  <a:tcPr marL="0" marR="0" marT="0" marB="0" anchor="ctr">
                    <a:lnL w="12700" cap="flat" cmpd="sng" algn="ctr">
                      <a:solidFill>
                        <a:srgbClr val="BFBFBF"/>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a:solidFill>
                            <a:srgbClr val="000000">
                              <a:alpha val="100000"/>
                            </a:srgbClr>
                          </a:solidFill>
                          <a:latin typeface="游ゴシック"/>
                        </a:rPr>
                        <a:t>改善策を講じない場合に事業への影響が大きい、または人命や事業所資産の危険が大きいと考えられる事項</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47650">
                <a:tc gridSpan="4" vMerge="1">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B：</a:t>
                      </a:r>
                    </a:p>
                  </a:txBody>
                  <a:tcPr marL="0" marR="0" marT="0" marB="0" anchor="ctr">
                    <a:lnL w="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a:solidFill>
                            <a:srgbClr val="000000">
                              <a:alpha val="100000"/>
                            </a:srgbClr>
                          </a:solidFill>
                          <a:latin typeface="游ゴシック"/>
                        </a:rPr>
                        <a:t>改善策を講じない場合に事業への影響がある、または人命や事業所資産の危険が少なくないと考えられる事項</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1"/>
                  </a:ext>
                </a:extLst>
              </a:tr>
              <a:tr h="247650">
                <a:tc gridSpan="4" vMerge="1">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C：</a:t>
                      </a:r>
                    </a:p>
                  </a:txBody>
                  <a:tcPr marL="0" marR="0" marT="0" marB="0" anchor="ctr">
                    <a:lnL w="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dirty="0" err="1">
                          <a:solidFill>
                            <a:srgbClr val="000000">
                              <a:alpha val="100000"/>
                            </a:srgbClr>
                          </a:solidFill>
                          <a:latin typeface="游ゴシック"/>
                        </a:rPr>
                        <a:t>その他、リスク管理上、改善することが望まれるもの</a:t>
                      </a:r>
                      <a:endParaRPr lang="en-US" sz="10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sp>
        <p:nvSpPr>
          <p:cNvPr id="10" name="テキスト ボックス 9">
            <a:extLst>
              <a:ext uri="{FF2B5EF4-FFF2-40B4-BE49-F238E27FC236}">
                <a16:creationId xmlns:a16="http://schemas.microsoft.com/office/drawing/2014/main" id="{35B38D33-E1BF-4333-9ED5-79A78EF594E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0767C9B2-9852-4C81-B9BF-C2E279183FFC}"/>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950347893"/>
              </p:ext>
            </p:extLst>
          </p:nvPr>
        </p:nvGraphicFramePr>
        <p:xfrm>
          <a:off x="361950" y="1257300"/>
          <a:ext cx="9124379" cy="4417318"/>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4051207">
                  <a:extLst>
                    <a:ext uri="{9D8B030D-6E8A-4147-A177-3AD203B41FA5}">
                      <a16:colId xmlns:a16="http://schemas.microsoft.com/office/drawing/2014/main" val="20006"/>
                    </a:ext>
                  </a:extLst>
                </a:gridCol>
                <a:gridCol w="2304256">
                  <a:extLst>
                    <a:ext uri="{9D8B030D-6E8A-4147-A177-3AD203B41FA5}">
                      <a16:colId xmlns:a16="http://schemas.microsoft.com/office/drawing/2014/main" val="20014"/>
                    </a:ext>
                  </a:extLst>
                </a:gridCol>
              </a:tblGrid>
              <a:tr h="323850">
                <a:tc gridSpan="2">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重要度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542925">
                <a:tc gridSpan="2">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25-01</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全般</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マニュアルの策定</a:t>
                      </a:r>
                      <a:r>
                        <a:rPr lang="en-US" sz="1400" b="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016893">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BCP</a:t>
                      </a:r>
                      <a:r>
                        <a:rPr lang="en-US" altLang="ja-JP" sz="1400" b="0" u="none" strike="noStrike" cap="none" spc="0" dirty="0">
                          <a:solidFill>
                            <a:srgbClr val="000000">
                              <a:alpha val="100000"/>
                            </a:srgbClr>
                          </a:solidFill>
                          <a:latin typeface="游ゴシック"/>
                        </a:rPr>
                        <a:t>(</a:t>
                      </a:r>
                      <a:r>
                        <a:rPr lang="ja-JP" altLang="en-US" sz="1400" b="0" u="none" strike="noStrike" cap="none" spc="0" dirty="0">
                          <a:solidFill>
                            <a:srgbClr val="000000">
                              <a:alpha val="100000"/>
                            </a:srgbClr>
                          </a:solidFill>
                          <a:latin typeface="游ゴシック"/>
                        </a:rPr>
                        <a:t>事業復旧計画</a:t>
                      </a:r>
                      <a:r>
                        <a:rPr lang="en-US" altLang="ja-JP" sz="1400" b="0" u="none" strike="noStrike" cap="none" spc="0" dirty="0">
                          <a:solidFill>
                            <a:srgbClr val="000000">
                              <a:alpha val="100000"/>
                            </a:srgbClr>
                          </a:solidFill>
                          <a:latin typeface="游ゴシック"/>
                        </a:rPr>
                        <a:t>)</a:t>
                      </a:r>
                      <a:r>
                        <a:rPr lang="ja-JP" altLang="en-US" sz="1400" b="0" u="none" strike="noStrike" cap="none" spc="0" dirty="0">
                          <a:solidFill>
                            <a:srgbClr val="000000">
                              <a:alpha val="100000"/>
                            </a:srgbClr>
                          </a:solidFill>
                          <a:latin typeface="游ゴシック"/>
                        </a:rPr>
                        <a:t>マニュアルが策定されておらず、事業の復旧対応については担当者がその都度指示を出していると伺いました。</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ctr" rtl="0" fontAlgn="base">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写真なし</a:t>
                      </a:r>
                      <a:r>
                        <a:rPr lang="en-US" sz="1400" b="0" u="none" strike="noStrike" cap="none" spc="0" dirty="0">
                          <a:solidFill>
                            <a:srgbClr val="000000">
                              <a:alpha val="100000"/>
                            </a:srgbClr>
                          </a:solidFill>
                          <a:latin typeface="游ゴシック"/>
                        </a:rPr>
                        <a:t> </a:t>
                      </a:r>
                      <a:endParaRPr b="0"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723900">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事業の中断や被害を最小限に抑え、事業を継続または迅速に復旧させるために</a:t>
                      </a:r>
                      <a:r>
                        <a:rPr lang="en-US" altLang="ja-JP"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マニュアルの策定をお勧めします。</a:t>
                      </a:r>
                      <a:endParaRPr lang="en-US" altLang="ja-JP" sz="1400" b="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観光業事業者向けの</a:t>
                      </a:r>
                      <a:r>
                        <a:rPr lang="en-US" altLang="ja-JP"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策定については下記参照をご参考ください。</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809750">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mn-ea"/>
                          <a:ea typeface="+mn-ea"/>
                        </a:rPr>
                        <a:t>・「</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観光危機管理計画等作成の「手引き」 ～事業者向け～」</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zh-CN"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令和４年３月 国土交通省 観光庁</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https://www.mlit.go.jp/kankocho/content/810003034.pdf </a:t>
                      </a:r>
                    </a:p>
                    <a:p>
                      <a:pPr marL="0" marR="0" lvl="0" indent="0" algn="l" rtl="0" fontAlgn="ctr">
                        <a:lnSpc>
                          <a:spcPct val="100000"/>
                        </a:lnSpc>
                        <a:spcBef>
                          <a:spcPts val="0"/>
                        </a:spcBef>
                        <a:spcAft>
                          <a:spcPts val="0"/>
                        </a:spcAft>
                      </a:pPr>
                      <a:endPar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・「観光施設事業者用</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BCP </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作成ガイド」</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観光危機管理・事業継続力強化研究会</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https://www.nihon-kankou.or.jp/home/userfiles/files/sisetu-guide2.pdf</a:t>
                      </a:r>
                      <a:endPar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9" name="テキスト ボックス 8">
            <a:extLst>
              <a:ext uri="{FF2B5EF4-FFF2-40B4-BE49-F238E27FC236}">
                <a16:creationId xmlns:a16="http://schemas.microsoft.com/office/drawing/2014/main" id="{D25E6A4A-7D97-4E79-8F20-F7CF9C2F89A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0" name="スライド番号プレースホルダー 5">
            <a:extLst>
              <a:ext uri="{FF2B5EF4-FFF2-40B4-BE49-F238E27FC236}">
                <a16:creationId xmlns:a16="http://schemas.microsoft.com/office/drawing/2014/main" id="{535A4D22-C551-42BD-BFB7-C5842466428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731830248"/>
              </p:ext>
            </p:extLst>
          </p:nvPr>
        </p:nvGraphicFramePr>
        <p:xfrm>
          <a:off x="352430" y="1196752"/>
          <a:ext cx="9205907" cy="527278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45103">
                  <a:extLst>
                    <a:ext uri="{9D8B030D-6E8A-4147-A177-3AD203B41FA5}">
                      <a16:colId xmlns:a16="http://schemas.microsoft.com/office/drawing/2014/main" val="20014"/>
                    </a:ext>
                  </a:extLst>
                </a:gridCol>
              </a:tblGrid>
              <a:tr h="197155">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56363">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25-02</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中長期修繕計画の策定</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874965">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施設の修繕計画が立てられていますが、</a:t>
                      </a:r>
                      <a:r>
                        <a:rPr lang="en-US" altLang="ja-JP" sz="1400" kern="1200" dirty="0">
                          <a:solidFill>
                            <a:schemeClr val="tx1"/>
                          </a:solidFill>
                          <a:effectLst/>
                          <a:latin typeface="游ゴシック" panose="020B0400000000000000" pitchFamily="50" charset="-128"/>
                          <a:ea typeface="游ゴシック" panose="020B0400000000000000" pitchFamily="50" charset="-128"/>
                          <a:cs typeface="+mn-cs"/>
                        </a:rPr>
                        <a:t>10</a:t>
                      </a: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年や</a:t>
                      </a:r>
                      <a:r>
                        <a:rPr lang="en-US" altLang="ja-JP" sz="1400" kern="1200" dirty="0">
                          <a:solidFill>
                            <a:schemeClr val="tx1"/>
                          </a:solidFill>
                          <a:effectLst/>
                          <a:latin typeface="游ゴシック" panose="020B0400000000000000" pitchFamily="50" charset="-128"/>
                          <a:ea typeface="游ゴシック" panose="020B0400000000000000" pitchFamily="50" charset="-128"/>
                          <a:cs typeface="+mn-cs"/>
                        </a:rPr>
                        <a:t>20</a:t>
                      </a: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年スパンの中長期的な計画ではないとお見受けしました</a:t>
                      </a:r>
                      <a:r>
                        <a:rPr lang="ja-JP" altLang="en-US" sz="1400" kern="1200" dirty="0">
                          <a:solidFill>
                            <a:schemeClr val="tx1"/>
                          </a:solidFill>
                          <a:effectLst/>
                          <a:latin typeface="游ゴシック" panose="020B0400000000000000" pitchFamily="50" charset="-128"/>
                          <a:ea typeface="游ゴシック" panose="020B0400000000000000" pitchFamily="50" charset="-128"/>
                          <a:cs typeface="+mn-cs"/>
                        </a:rPr>
                        <a:t>。一時的な</a:t>
                      </a:r>
                      <a:r>
                        <a:rPr lang="ja-JP" altLang="ja-JP" sz="1400" kern="1200" dirty="0">
                          <a:solidFill>
                            <a:schemeClr val="tx1"/>
                          </a:solidFill>
                          <a:effectLst/>
                          <a:latin typeface="+mn-lt"/>
                          <a:ea typeface="+mn-ea"/>
                          <a:cs typeface="+mn-cs"/>
                        </a:rPr>
                        <a:t>状態修繕や破損箇所の修繕</a:t>
                      </a:r>
                      <a:r>
                        <a:rPr lang="ja-JP" altLang="en-US" sz="1400" kern="1200" dirty="0">
                          <a:solidFill>
                            <a:schemeClr val="tx1"/>
                          </a:solidFill>
                          <a:effectLst/>
                          <a:latin typeface="+mn-lt"/>
                          <a:ea typeface="+mn-ea"/>
                          <a:cs typeface="+mn-cs"/>
                        </a:rPr>
                        <a:t>のみでは</a:t>
                      </a:r>
                      <a:r>
                        <a:rPr lang="ja-JP" altLang="ja-JP" sz="1400" kern="1200" dirty="0">
                          <a:solidFill>
                            <a:schemeClr val="tx1"/>
                          </a:solidFill>
                          <a:effectLst/>
                          <a:latin typeface="+mn-lt"/>
                          <a:ea typeface="+mn-ea"/>
                          <a:cs typeface="+mn-cs"/>
                        </a:rPr>
                        <a:t>、部分修繕を繰り返すことでコスト効率が悪化</a:t>
                      </a:r>
                      <a:r>
                        <a:rPr lang="ja-JP" altLang="en-US" sz="1400" kern="1200" dirty="0">
                          <a:solidFill>
                            <a:schemeClr val="tx1"/>
                          </a:solidFill>
                          <a:effectLst/>
                          <a:latin typeface="+mn-lt"/>
                          <a:ea typeface="+mn-ea"/>
                          <a:cs typeface="+mn-cs"/>
                        </a:rPr>
                        <a:t>するおそれがあります。</a:t>
                      </a:r>
                      <a:endParaRPr lang="en-US" sz="1400" u="none" strike="noStrike" cap="none" spc="0" dirty="0">
                        <a:solidFill>
                          <a:schemeClr val="tx1"/>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86296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10</a:t>
                      </a:r>
                      <a:r>
                        <a:rPr lang="ja-JP" altLang="en-US" sz="1400" u="none" strike="noStrike" cap="none" spc="0" dirty="0">
                          <a:solidFill>
                            <a:srgbClr val="000000">
                              <a:alpha val="100000"/>
                            </a:srgbClr>
                          </a:solidFill>
                          <a:latin typeface="游ゴシック"/>
                        </a:rPr>
                        <a:t>年</a:t>
                      </a:r>
                      <a:r>
                        <a:rPr lang="en-US" altLang="ja-JP" sz="1400" u="none" strike="noStrike" cap="none" spc="0" dirty="0">
                          <a:solidFill>
                            <a:srgbClr val="000000">
                              <a:alpha val="100000"/>
                            </a:srgbClr>
                          </a:solidFill>
                          <a:latin typeface="游ゴシック"/>
                        </a:rPr>
                        <a:t>~20</a:t>
                      </a:r>
                      <a:r>
                        <a:rPr lang="ja-JP" altLang="en-US" sz="1400" u="none" strike="noStrike" cap="none" spc="0" dirty="0">
                          <a:solidFill>
                            <a:srgbClr val="000000">
                              <a:alpha val="100000"/>
                            </a:srgbClr>
                          </a:solidFill>
                          <a:latin typeface="游ゴシック"/>
                        </a:rPr>
                        <a:t>年スパンでの中長期修繕計画の策定をお勧めします。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865137">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・本報告書 </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P40</a:t>
                      </a:r>
                    </a:p>
                    <a:p>
                      <a:pPr marL="0" marR="0" lvl="0" indent="0" algn="l" defTabSz="914400" rtl="0" eaLnBrk="1" fontAlgn="ctr" latinLnBrk="0" hangingPunct="1">
                        <a:lnSpc>
                          <a:spcPct val="100000"/>
                        </a:lnSpc>
                        <a:spcBef>
                          <a:spcPts val="0"/>
                        </a:spcBef>
                        <a:spcAft>
                          <a:spcPts val="0"/>
                        </a:spcAft>
                        <a:buClrTx/>
                        <a:buSzTx/>
                        <a:buFontTx/>
                        <a:buNone/>
                        <a:tabLst/>
                        <a:defRPr/>
                      </a:pPr>
                      <a:r>
                        <a:rPr kumimoji="1"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kumimoji="1"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a:t>
                      </a:r>
                      <a:r>
                        <a:rPr kumimoji="1" lang="ja-JP" altLang="en-US" sz="1400" b="0" dirty="0">
                          <a:latin typeface="游ゴシック" panose="020B0400000000000000" pitchFamily="50" charset="-128"/>
                          <a:ea typeface="游ゴシック" panose="020B0400000000000000" pitchFamily="50" charset="-128"/>
                        </a:rPr>
                        <a:t>資料２．建物の修繕計画について」</a:t>
                      </a:r>
                      <a:endParaRPr kumimoji="1" lang="en-US" altLang="ja-JP" sz="1400" b="0" dirty="0">
                        <a:solidFill>
                          <a:schemeClr val="tx1"/>
                        </a:solidFill>
                        <a:latin typeface="游ゴシック" panose="020B0400000000000000" pitchFamily="50" charset="-128"/>
                        <a:ea typeface="游ゴシック" panose="020B0400000000000000" pitchFamily="50" charset="-128"/>
                      </a:endParaRPr>
                    </a:p>
                    <a:p>
                      <a:pPr marL="0" marR="0" lvl="0" indent="0" algn="ctr" rtl="0" fontAlgn="ctr">
                        <a:lnSpc>
                          <a:spcPct val="100000"/>
                        </a:lnSpc>
                        <a:spcBef>
                          <a:spcPts val="0"/>
                        </a:spcBef>
                        <a:spcAft>
                          <a:spcPts val="0"/>
                        </a:spcAft>
                      </a:pPr>
                      <a:endParaRPr lang="en-US" sz="1400" b="0" u="none" strike="noStrike" cap="none" spc="0" dirty="0">
                        <a:solidFill>
                          <a:srgbClr val="000000">
                            <a:alpha val="100000"/>
                          </a:srgbClr>
                        </a:solidFill>
                        <a:latin typeface="+mn-ea"/>
                        <a:ea typeface="+mn-ea"/>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85B489DC-1329-4867-97F9-85F85A717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5969" y="2132856"/>
            <a:ext cx="2507434" cy="1880576"/>
          </a:xfrm>
          <a:prstGeom prst="rect">
            <a:avLst/>
          </a:prstGeom>
        </p:spPr>
      </p:pic>
      <p:pic>
        <p:nvPicPr>
          <p:cNvPr id="19" name="図 18">
            <a:extLst>
              <a:ext uri="{FF2B5EF4-FFF2-40B4-BE49-F238E27FC236}">
                <a16:creationId xmlns:a16="http://schemas.microsoft.com/office/drawing/2014/main" id="{893C2ADC-FD17-4D9E-B35B-9B9366135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5969" y="4175097"/>
            <a:ext cx="2481868" cy="1861401"/>
          </a:xfrm>
          <a:prstGeom prst="rect">
            <a:avLst/>
          </a:prstGeom>
        </p:spPr>
      </p:pic>
      <p:sp>
        <p:nvSpPr>
          <p:cNvPr id="5" name="テキスト ボックス 4">
            <a:extLst>
              <a:ext uri="{FF2B5EF4-FFF2-40B4-BE49-F238E27FC236}">
                <a16:creationId xmlns:a16="http://schemas.microsoft.com/office/drawing/2014/main" id="{530EFE28-31CB-4179-AB39-13A054EDC4D4}"/>
              </a:ext>
            </a:extLst>
          </p:cNvPr>
          <p:cNvSpPr txBox="1"/>
          <p:nvPr/>
        </p:nvSpPr>
        <p:spPr>
          <a:xfrm>
            <a:off x="6807230" y="6109555"/>
            <a:ext cx="1261884" cy="307777"/>
          </a:xfrm>
          <a:prstGeom prst="rect">
            <a:avLst/>
          </a:prstGeom>
          <a:noFill/>
        </p:spPr>
        <p:txBody>
          <a:bodyPr wrap="none" rtlCol="0">
            <a:spAutoFit/>
          </a:bodyPr>
          <a:lstStyle/>
          <a:p>
            <a:r>
              <a:rPr kumimoji="1" lang="ja-JP" altLang="en-US" sz="1400" dirty="0"/>
              <a:t>施設修繕計画</a:t>
            </a:r>
          </a:p>
        </p:txBody>
      </p:sp>
    </p:spTree>
    <p:extLst>
      <p:ext uri="{BB962C8B-B14F-4D97-AF65-F5344CB8AC3E}">
        <p14:creationId xmlns:p14="http://schemas.microsoft.com/office/powerpoint/2010/main" val="143578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2998255913"/>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屋上チラーの劣化部分の撤去</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屋上チラーが錆によって腐食し、設備を覆う筐体の一部が脱落しています。強風時に飛散し、周辺に被害を及ぼすおそれがあります。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設備の下に残っている破片の撤去をお勧めします。また台風接近時には飛散防止のためチラーを</a:t>
                      </a:r>
                      <a:r>
                        <a:rPr lang="ja-JP" altLang="en-US" sz="1400" u="none" strike="noStrike" cap="none" spc="0" dirty="0">
                          <a:solidFill>
                            <a:schemeClr val="tx1"/>
                          </a:solidFill>
                          <a:latin typeface="游ゴシック"/>
                        </a:rPr>
                        <a:t>ネットで固縛し、飛散</a:t>
                      </a:r>
                      <a:r>
                        <a:rPr lang="ja-JP" altLang="en-US" sz="1400" u="none" strike="noStrike" cap="none" spc="0" dirty="0">
                          <a:solidFill>
                            <a:srgbClr val="000000">
                              <a:alpha val="100000"/>
                            </a:srgbClr>
                          </a:solidFill>
                          <a:latin typeface="游ゴシック"/>
                        </a:rPr>
                        <a:t>対策を実施することをお勧めします。</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該当のチラーは現在使用していないとのことでしたので中長期的にはチラーの撤去・修繕をお勧めします。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8" name="図 7">
            <a:extLst>
              <a:ext uri="{FF2B5EF4-FFF2-40B4-BE49-F238E27FC236}">
                <a16:creationId xmlns:a16="http://schemas.microsoft.com/office/drawing/2014/main" id="{7FA92881-7E4E-402C-B1FE-189192E756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977" y="2339150"/>
            <a:ext cx="2432447" cy="1824335"/>
          </a:xfrm>
          <a:prstGeom prst="rect">
            <a:avLst/>
          </a:prstGeom>
        </p:spPr>
      </p:pic>
      <p:pic>
        <p:nvPicPr>
          <p:cNvPr id="10" name="図 9">
            <a:extLst>
              <a:ext uri="{FF2B5EF4-FFF2-40B4-BE49-F238E27FC236}">
                <a16:creationId xmlns:a16="http://schemas.microsoft.com/office/drawing/2014/main" id="{73C92F10-2EFF-4E39-80DA-3FBDF0F365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7976" y="4324689"/>
            <a:ext cx="2432448" cy="1824336"/>
          </a:xfrm>
          <a:prstGeom prst="rect">
            <a:avLst/>
          </a:prstGeom>
        </p:spPr>
      </p:pic>
      <p:cxnSp>
        <p:nvCxnSpPr>
          <p:cNvPr id="13" name="直線コネクタ 12">
            <a:extLst>
              <a:ext uri="{FF2B5EF4-FFF2-40B4-BE49-F238E27FC236}">
                <a16:creationId xmlns:a16="http://schemas.microsoft.com/office/drawing/2014/main" id="{4F028874-8330-4981-A6E0-7932FF85D446}"/>
              </a:ext>
            </a:extLst>
          </p:cNvPr>
          <p:cNvCxnSpPr>
            <a:cxnSpLocks/>
          </p:cNvCxnSpPr>
          <p:nvPr/>
        </p:nvCxnSpPr>
        <p:spPr>
          <a:xfrm>
            <a:off x="8248650" y="5805264"/>
            <a:ext cx="285750" cy="3437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3C03335-0031-4F48-9AFE-032BF178A14E}"/>
              </a:ext>
            </a:extLst>
          </p:cNvPr>
          <p:cNvSpPr txBox="1"/>
          <p:nvPr/>
        </p:nvSpPr>
        <p:spPr>
          <a:xfrm>
            <a:off x="7401510" y="6025914"/>
            <a:ext cx="1723549" cy="246221"/>
          </a:xfrm>
          <a:prstGeom prst="rect">
            <a:avLst/>
          </a:prstGeom>
          <a:solidFill>
            <a:schemeClr val="bg1"/>
          </a:solidFill>
          <a:ln>
            <a:solidFill>
              <a:schemeClr val="tx1"/>
            </a:solidFill>
          </a:ln>
        </p:spPr>
        <p:txBody>
          <a:bodyPr wrap="none" rtlCol="0">
            <a:spAutoFit/>
          </a:bodyPr>
          <a:lstStyle/>
          <a:p>
            <a:r>
              <a:rPr kumimoji="1" lang="ja-JP" altLang="en-US" sz="1000" dirty="0"/>
              <a:t>設備の下に残っている破片</a:t>
            </a:r>
          </a:p>
        </p:txBody>
      </p:sp>
      <p:sp>
        <p:nvSpPr>
          <p:cNvPr id="17" name="四角形: 角を丸くする 16">
            <a:extLst>
              <a:ext uri="{FF2B5EF4-FFF2-40B4-BE49-F238E27FC236}">
                <a16:creationId xmlns:a16="http://schemas.microsoft.com/office/drawing/2014/main" id="{B5345993-31A1-4880-BD82-EACAF5CC3070}"/>
              </a:ext>
            </a:extLst>
          </p:cNvPr>
          <p:cNvSpPr/>
          <p:nvPr/>
        </p:nvSpPr>
        <p:spPr>
          <a:xfrm>
            <a:off x="6966049" y="5373216"/>
            <a:ext cx="1282601"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8541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426191347"/>
              </p:ext>
            </p:extLst>
          </p:nvPr>
        </p:nvGraphicFramePr>
        <p:xfrm>
          <a:off x="352430" y="1196754"/>
          <a:ext cx="9220200" cy="5298995"/>
        </p:xfrm>
        <a:graphic>
          <a:graphicData uri="http://schemas.openxmlformats.org/drawingml/2006/table">
            <a:tbl>
              <a:tblPr firstRow="1" bandRow="1"/>
              <a:tblGrid>
                <a:gridCol w="461010">
                  <a:extLst>
                    <a:ext uri="{9D8B030D-6E8A-4147-A177-3AD203B41FA5}">
                      <a16:colId xmlns:a16="http://schemas.microsoft.com/office/drawing/2014/main" val="20000"/>
                    </a:ext>
                  </a:extLst>
                </a:gridCol>
                <a:gridCol w="461010">
                  <a:extLst>
                    <a:ext uri="{9D8B030D-6E8A-4147-A177-3AD203B41FA5}">
                      <a16:colId xmlns:a16="http://schemas.microsoft.com/office/drawing/2014/main" val="20001"/>
                    </a:ext>
                  </a:extLst>
                </a:gridCol>
                <a:gridCol w="922020">
                  <a:extLst>
                    <a:ext uri="{9D8B030D-6E8A-4147-A177-3AD203B41FA5}">
                      <a16:colId xmlns:a16="http://schemas.microsoft.com/office/drawing/2014/main" val="20002"/>
                    </a:ext>
                  </a:extLst>
                </a:gridCol>
                <a:gridCol w="922020">
                  <a:extLst>
                    <a:ext uri="{9D8B030D-6E8A-4147-A177-3AD203B41FA5}">
                      <a16:colId xmlns:a16="http://schemas.microsoft.com/office/drawing/2014/main" val="20004"/>
                    </a:ext>
                  </a:extLst>
                </a:gridCol>
                <a:gridCol w="2248685">
                  <a:extLst>
                    <a:ext uri="{9D8B030D-6E8A-4147-A177-3AD203B41FA5}">
                      <a16:colId xmlns:a16="http://schemas.microsoft.com/office/drawing/2014/main" val="20006"/>
                    </a:ext>
                  </a:extLst>
                </a:gridCol>
                <a:gridCol w="1439395">
                  <a:extLst>
                    <a:ext uri="{9D8B030D-6E8A-4147-A177-3AD203B41FA5}">
                      <a16:colId xmlns:a16="http://schemas.microsoft.com/office/drawing/2014/main" val="20012"/>
                    </a:ext>
                  </a:extLst>
                </a:gridCol>
                <a:gridCol w="2766060">
                  <a:extLst>
                    <a:ext uri="{9D8B030D-6E8A-4147-A177-3AD203B41FA5}">
                      <a16:colId xmlns:a16="http://schemas.microsoft.com/office/drawing/2014/main" val="20014"/>
                    </a:ext>
                  </a:extLst>
                </a:gridCol>
              </a:tblGrid>
              <a:tr h="201805">
                <a:tc grid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505444">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25-04</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従業員寮の中長期的な修繕の計画と実施</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従業員寮</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744651">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が策定されておらず、従業員寮の外壁塗装にカビや紫外線によると考えられる黒ずみが見られます。また雨どいの破損、階段部の発錆による劣化、窓枠部の木材の剥がれ・ひび割れが見られました。劣化や破損が進行すると強風によって、外壁の剥がれ、窓ガラスの破損、破損した雨どいの脱落、階段の踏板崩落等のおそれがあり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74580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修繕の年間計画や中長期修繕計画に従業員寮の修繕を盛り込み、計画的な修繕をお勧めします。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08973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9" name="図 8">
            <a:extLst>
              <a:ext uri="{FF2B5EF4-FFF2-40B4-BE49-F238E27FC236}">
                <a16:creationId xmlns:a16="http://schemas.microsoft.com/office/drawing/2014/main" id="{30E56C60-E2B1-4D61-8011-479C67FB2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3880" y="2744370"/>
            <a:ext cx="1979712" cy="1484784"/>
          </a:xfrm>
          <a:prstGeom prst="rect">
            <a:avLst/>
          </a:prstGeom>
        </p:spPr>
      </p:pic>
      <p:pic>
        <p:nvPicPr>
          <p:cNvPr id="13" name="図 12">
            <a:extLst>
              <a:ext uri="{FF2B5EF4-FFF2-40B4-BE49-F238E27FC236}">
                <a16:creationId xmlns:a16="http://schemas.microsoft.com/office/drawing/2014/main" id="{C3930460-37A6-4878-88EC-E9B0A94CCB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8015" y="2744370"/>
            <a:ext cx="1979712" cy="1484784"/>
          </a:xfrm>
          <a:prstGeom prst="rect">
            <a:avLst/>
          </a:prstGeom>
        </p:spPr>
      </p:pic>
      <p:pic>
        <p:nvPicPr>
          <p:cNvPr id="15" name="図 14">
            <a:extLst>
              <a:ext uri="{FF2B5EF4-FFF2-40B4-BE49-F238E27FC236}">
                <a16:creationId xmlns:a16="http://schemas.microsoft.com/office/drawing/2014/main" id="{9C86D74B-BB79-4F2F-9D67-F2C6AD2382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7508" y="4625097"/>
            <a:ext cx="1959888" cy="1469916"/>
          </a:xfrm>
          <a:prstGeom prst="rect">
            <a:avLst/>
          </a:prstGeom>
        </p:spPr>
      </p:pic>
      <p:sp>
        <p:nvSpPr>
          <p:cNvPr id="7" name="楕円 6">
            <a:extLst>
              <a:ext uri="{FF2B5EF4-FFF2-40B4-BE49-F238E27FC236}">
                <a16:creationId xmlns:a16="http://schemas.microsoft.com/office/drawing/2014/main" id="{3FC41FA9-BAF0-4DF0-AA95-746BEA8C0A6C}"/>
              </a:ext>
            </a:extLst>
          </p:cNvPr>
          <p:cNvSpPr/>
          <p:nvPr/>
        </p:nvSpPr>
        <p:spPr>
          <a:xfrm>
            <a:off x="6750025" y="306896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11B0135-D595-49E0-B2F2-8ECAA8A2FF53}"/>
              </a:ext>
            </a:extLst>
          </p:cNvPr>
          <p:cNvSpPr txBox="1"/>
          <p:nvPr/>
        </p:nvSpPr>
        <p:spPr>
          <a:xfrm>
            <a:off x="6088617" y="2775869"/>
            <a:ext cx="761747" cy="230832"/>
          </a:xfrm>
          <a:prstGeom prst="rect">
            <a:avLst/>
          </a:prstGeom>
          <a:solidFill>
            <a:schemeClr val="bg1"/>
          </a:solidFill>
          <a:ln>
            <a:solidFill>
              <a:srgbClr val="FF0000"/>
            </a:solidFill>
          </a:ln>
        </p:spPr>
        <p:txBody>
          <a:bodyPr wrap="none" rtlCol="0">
            <a:spAutoFit/>
          </a:bodyPr>
          <a:lstStyle/>
          <a:p>
            <a:r>
              <a:rPr kumimoji="1" lang="ja-JP" altLang="en-US" sz="900" dirty="0"/>
              <a:t>雨樋の破損</a:t>
            </a:r>
          </a:p>
        </p:txBody>
      </p:sp>
      <p:cxnSp>
        <p:nvCxnSpPr>
          <p:cNvPr id="12" name="直線コネクタ 11">
            <a:extLst>
              <a:ext uri="{FF2B5EF4-FFF2-40B4-BE49-F238E27FC236}">
                <a16:creationId xmlns:a16="http://schemas.microsoft.com/office/drawing/2014/main" id="{7834A631-0624-440D-81F8-76EDDECFAB4A}"/>
              </a:ext>
            </a:extLst>
          </p:cNvPr>
          <p:cNvCxnSpPr>
            <a:cxnSpLocks/>
            <a:stCxn id="8" idx="2"/>
            <a:endCxn id="7" idx="1"/>
          </p:cNvCxnSpPr>
          <p:nvPr/>
        </p:nvCxnSpPr>
        <p:spPr>
          <a:xfrm>
            <a:off x="6469491" y="3006701"/>
            <a:ext cx="364897" cy="1149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88CB67AE-A0B2-4535-858F-41158AFE2DC7}"/>
              </a:ext>
            </a:extLst>
          </p:cNvPr>
          <p:cNvSpPr/>
          <p:nvPr/>
        </p:nvSpPr>
        <p:spPr>
          <a:xfrm>
            <a:off x="8480585" y="377812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F45EAA5-61F5-4EF8-81B2-1AE4B653DBBE}"/>
              </a:ext>
            </a:extLst>
          </p:cNvPr>
          <p:cNvSpPr txBox="1"/>
          <p:nvPr/>
        </p:nvSpPr>
        <p:spPr>
          <a:xfrm>
            <a:off x="8011036" y="3494120"/>
            <a:ext cx="646331" cy="230832"/>
          </a:xfrm>
          <a:prstGeom prst="rect">
            <a:avLst/>
          </a:prstGeom>
          <a:solidFill>
            <a:schemeClr val="bg1"/>
          </a:solidFill>
          <a:ln>
            <a:solidFill>
              <a:srgbClr val="FF0000"/>
            </a:solidFill>
          </a:ln>
        </p:spPr>
        <p:txBody>
          <a:bodyPr wrap="none" rtlCol="0">
            <a:spAutoFit/>
          </a:bodyPr>
          <a:lstStyle/>
          <a:p>
            <a:r>
              <a:rPr kumimoji="1" lang="ja-JP" altLang="en-US" sz="900" dirty="0"/>
              <a:t>発錆状況</a:t>
            </a:r>
          </a:p>
        </p:txBody>
      </p:sp>
      <p:cxnSp>
        <p:nvCxnSpPr>
          <p:cNvPr id="18" name="直線コネクタ 17">
            <a:extLst>
              <a:ext uri="{FF2B5EF4-FFF2-40B4-BE49-F238E27FC236}">
                <a16:creationId xmlns:a16="http://schemas.microsoft.com/office/drawing/2014/main" id="{E4E7878E-5304-41B7-923C-24833C613094}"/>
              </a:ext>
            </a:extLst>
          </p:cNvPr>
          <p:cNvCxnSpPr>
            <a:cxnSpLocks/>
            <a:endCxn id="16" idx="1"/>
          </p:cNvCxnSpPr>
          <p:nvPr/>
        </p:nvCxnSpPr>
        <p:spPr>
          <a:xfrm>
            <a:off x="8422887" y="3725958"/>
            <a:ext cx="142061" cy="1048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DC37AABD-7DC9-4709-80BE-4577A2DC4C53}"/>
              </a:ext>
            </a:extLst>
          </p:cNvPr>
          <p:cNvSpPr txBox="1"/>
          <p:nvPr/>
        </p:nvSpPr>
        <p:spPr>
          <a:xfrm>
            <a:off x="7722409" y="6136367"/>
            <a:ext cx="1685077" cy="230832"/>
          </a:xfrm>
          <a:prstGeom prst="rect">
            <a:avLst/>
          </a:prstGeom>
          <a:solidFill>
            <a:schemeClr val="bg1"/>
          </a:solidFill>
          <a:ln>
            <a:solidFill>
              <a:srgbClr val="FF0000"/>
            </a:solidFill>
          </a:ln>
        </p:spPr>
        <p:txBody>
          <a:bodyPr wrap="none" rtlCol="0">
            <a:spAutoFit/>
          </a:bodyPr>
          <a:lstStyle/>
          <a:p>
            <a:r>
              <a:rPr kumimoji="1" lang="ja-JP" altLang="en-US" sz="900" dirty="0"/>
              <a:t>窓枠木材の剥がれ・ひび割れ</a:t>
            </a:r>
          </a:p>
        </p:txBody>
      </p:sp>
      <p:cxnSp>
        <p:nvCxnSpPr>
          <p:cNvPr id="21" name="直線コネクタ 20">
            <a:extLst>
              <a:ext uri="{FF2B5EF4-FFF2-40B4-BE49-F238E27FC236}">
                <a16:creationId xmlns:a16="http://schemas.microsoft.com/office/drawing/2014/main" id="{99143593-F368-45CE-B079-1F018C8D3760}"/>
              </a:ext>
            </a:extLst>
          </p:cNvPr>
          <p:cNvCxnSpPr>
            <a:cxnSpLocks/>
            <a:stCxn id="20" idx="0"/>
          </p:cNvCxnSpPr>
          <p:nvPr/>
        </p:nvCxnSpPr>
        <p:spPr>
          <a:xfrm flipH="1" flipV="1">
            <a:off x="8334202" y="5936003"/>
            <a:ext cx="230746" cy="2003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フリーフォーム: 図形 22">
            <a:extLst>
              <a:ext uri="{FF2B5EF4-FFF2-40B4-BE49-F238E27FC236}">
                <a16:creationId xmlns:a16="http://schemas.microsoft.com/office/drawing/2014/main" id="{2CCA2839-A49E-4B6E-9EEE-B68BA9CCC23D}"/>
              </a:ext>
            </a:extLst>
          </p:cNvPr>
          <p:cNvSpPr/>
          <p:nvPr/>
        </p:nvSpPr>
        <p:spPr>
          <a:xfrm>
            <a:off x="7562069" y="4616733"/>
            <a:ext cx="1005840" cy="1478280"/>
          </a:xfrm>
          <a:custGeom>
            <a:avLst/>
            <a:gdLst>
              <a:gd name="connsiteX0" fmla="*/ 800100 w 1005840"/>
              <a:gd name="connsiteY0" fmla="*/ 0 h 1478280"/>
              <a:gd name="connsiteX1" fmla="*/ 800100 w 1005840"/>
              <a:gd name="connsiteY1" fmla="*/ 1158240 h 1478280"/>
              <a:gd name="connsiteX2" fmla="*/ 0 w 1005840"/>
              <a:gd name="connsiteY2" fmla="*/ 1455420 h 1478280"/>
              <a:gd name="connsiteX3" fmla="*/ 7620 w 1005840"/>
              <a:gd name="connsiteY3" fmla="*/ 1478280 h 1478280"/>
              <a:gd name="connsiteX4" fmla="*/ 487680 w 1005840"/>
              <a:gd name="connsiteY4" fmla="*/ 1470660 h 1478280"/>
              <a:gd name="connsiteX5" fmla="*/ 990600 w 1005840"/>
              <a:gd name="connsiteY5" fmla="*/ 1173480 h 1478280"/>
              <a:gd name="connsiteX6" fmla="*/ 1005840 w 1005840"/>
              <a:gd name="connsiteY6" fmla="*/ 15240 h 1478280"/>
              <a:gd name="connsiteX7" fmla="*/ 800100 w 1005840"/>
              <a:gd name="connsiteY7" fmla="*/ 0 h 14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840" h="1478280">
                <a:moveTo>
                  <a:pt x="800100" y="0"/>
                </a:moveTo>
                <a:lnTo>
                  <a:pt x="800100" y="1158240"/>
                </a:lnTo>
                <a:lnTo>
                  <a:pt x="0" y="1455420"/>
                </a:lnTo>
                <a:lnTo>
                  <a:pt x="7620" y="1478280"/>
                </a:lnTo>
                <a:lnTo>
                  <a:pt x="487680" y="1470660"/>
                </a:lnTo>
                <a:lnTo>
                  <a:pt x="990600" y="1173480"/>
                </a:lnTo>
                <a:lnTo>
                  <a:pt x="1005840" y="15240"/>
                </a:lnTo>
                <a:lnTo>
                  <a:pt x="80010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a:extLst>
              <a:ext uri="{FF2B5EF4-FFF2-40B4-BE49-F238E27FC236}">
                <a16:creationId xmlns:a16="http://schemas.microsoft.com/office/drawing/2014/main" id="{D2B7DD2A-3B4F-4047-9F31-04A669D231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3881" y="4617849"/>
            <a:ext cx="1969552" cy="1477164"/>
          </a:xfrm>
          <a:prstGeom prst="rect">
            <a:avLst/>
          </a:prstGeom>
        </p:spPr>
      </p:pic>
      <p:sp>
        <p:nvSpPr>
          <p:cNvPr id="36" name="テキスト ボックス 35">
            <a:extLst>
              <a:ext uri="{FF2B5EF4-FFF2-40B4-BE49-F238E27FC236}">
                <a16:creationId xmlns:a16="http://schemas.microsoft.com/office/drawing/2014/main" id="{C60E8A1D-6A5F-4E53-B47C-1E7BEE72502A}"/>
              </a:ext>
            </a:extLst>
          </p:cNvPr>
          <p:cNvSpPr txBox="1"/>
          <p:nvPr/>
        </p:nvSpPr>
        <p:spPr>
          <a:xfrm>
            <a:off x="5511920" y="4634395"/>
            <a:ext cx="1107996" cy="230832"/>
          </a:xfrm>
          <a:prstGeom prst="rect">
            <a:avLst/>
          </a:prstGeom>
          <a:solidFill>
            <a:schemeClr val="bg1"/>
          </a:solidFill>
          <a:ln>
            <a:solidFill>
              <a:srgbClr val="FF0000"/>
            </a:solidFill>
          </a:ln>
        </p:spPr>
        <p:txBody>
          <a:bodyPr wrap="none" rtlCol="0">
            <a:spAutoFit/>
          </a:bodyPr>
          <a:lstStyle/>
          <a:p>
            <a:r>
              <a:rPr kumimoji="1" lang="ja-JP" altLang="en-US" sz="900" dirty="0"/>
              <a:t>外壁塗装の黒ずみ</a:t>
            </a:r>
          </a:p>
        </p:txBody>
      </p:sp>
      <p:sp>
        <p:nvSpPr>
          <p:cNvPr id="22" name="テキスト ボックス 21">
            <a:extLst>
              <a:ext uri="{FF2B5EF4-FFF2-40B4-BE49-F238E27FC236}">
                <a16:creationId xmlns:a16="http://schemas.microsoft.com/office/drawing/2014/main" id="{A096B1FA-F6FA-4FA5-9223-0F6680FB2127}"/>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24" name="スライド番号プレースホルダー 5">
            <a:extLst>
              <a:ext uri="{FF2B5EF4-FFF2-40B4-BE49-F238E27FC236}">
                <a16:creationId xmlns:a16="http://schemas.microsoft.com/office/drawing/2014/main" id="{97123FDE-C820-463F-B0EB-F5FE07EB4BD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99417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62082152"/>
              </p:ext>
            </p:extLst>
          </p:nvPr>
        </p:nvGraphicFramePr>
        <p:xfrm>
          <a:off x="352430" y="1196752"/>
          <a:ext cx="9229720" cy="5284583"/>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85361">
                <a:tc grid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94621">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25-05</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屋上アンテナ固定器具の交換</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1339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屋上アンテナの固定器具の錆の進行が見られました。</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強風時に固定具が外れアンテナが飛散し、</a:t>
                      </a:r>
                      <a:r>
                        <a:rPr lang="ja-JP" altLang="en-US" sz="1400" u="none" strike="noStrike" cap="none" spc="0" dirty="0">
                          <a:solidFill>
                            <a:schemeClr val="tx1"/>
                          </a:solidFill>
                          <a:latin typeface="游ゴシック"/>
                        </a:rPr>
                        <a:t>接続されている架空配線の断線等の被害を及ぼすおそれが</a:t>
                      </a:r>
                      <a:r>
                        <a:rPr lang="ja-JP" altLang="en-US" sz="1400" u="none" strike="noStrike" cap="none" spc="0" dirty="0">
                          <a:solidFill>
                            <a:srgbClr val="000000">
                              <a:alpha val="100000"/>
                            </a:srgbClr>
                          </a:solidFill>
                          <a:latin typeface="游ゴシック"/>
                        </a:rPr>
                        <a:t>あります。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84781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固定器具の交換と定期的な点検をお勧めします。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315402">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6" name="テキスト ボックス 15">
            <a:extLst>
              <a:ext uri="{FF2B5EF4-FFF2-40B4-BE49-F238E27FC236}">
                <a16:creationId xmlns:a16="http://schemas.microsoft.com/office/drawing/2014/main" id="{73C03335-0031-4F48-9AFE-032BF178A14E}"/>
              </a:ext>
            </a:extLst>
          </p:cNvPr>
          <p:cNvSpPr txBox="1"/>
          <p:nvPr/>
        </p:nvSpPr>
        <p:spPr>
          <a:xfrm>
            <a:off x="7123428" y="5747825"/>
            <a:ext cx="1210588" cy="246221"/>
          </a:xfrm>
          <a:prstGeom prst="rect">
            <a:avLst/>
          </a:prstGeom>
          <a:solidFill>
            <a:schemeClr val="bg1"/>
          </a:solidFill>
          <a:ln>
            <a:solidFill>
              <a:schemeClr val="tx1"/>
            </a:solidFill>
          </a:ln>
        </p:spPr>
        <p:txBody>
          <a:bodyPr wrap="none" rtlCol="0">
            <a:spAutoFit/>
          </a:bodyPr>
          <a:lstStyle/>
          <a:p>
            <a:r>
              <a:rPr kumimoji="1" lang="ja-JP" altLang="en-US" sz="1000" dirty="0"/>
              <a:t>錆が進行している</a:t>
            </a:r>
          </a:p>
        </p:txBody>
      </p:sp>
      <p:pic>
        <p:nvPicPr>
          <p:cNvPr id="9" name="図 8">
            <a:extLst>
              <a:ext uri="{FF2B5EF4-FFF2-40B4-BE49-F238E27FC236}">
                <a16:creationId xmlns:a16="http://schemas.microsoft.com/office/drawing/2014/main" id="{39E03040-159C-4051-AAE0-AEE50CCC2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9829" y="2702067"/>
            <a:ext cx="3701710" cy="2776283"/>
          </a:xfrm>
          <a:prstGeom prst="rect">
            <a:avLst/>
          </a:prstGeom>
        </p:spPr>
      </p:pic>
      <p:sp>
        <p:nvSpPr>
          <p:cNvPr id="11" name="楕円 10">
            <a:extLst>
              <a:ext uri="{FF2B5EF4-FFF2-40B4-BE49-F238E27FC236}">
                <a16:creationId xmlns:a16="http://schemas.microsoft.com/office/drawing/2014/main" id="{262781EB-313A-4AE9-B49D-8DEDE6CDB219}"/>
              </a:ext>
            </a:extLst>
          </p:cNvPr>
          <p:cNvSpPr/>
          <p:nvPr/>
        </p:nvSpPr>
        <p:spPr>
          <a:xfrm>
            <a:off x="6461993" y="4293096"/>
            <a:ext cx="1368152" cy="1225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4F028874-8330-4981-A6E0-7932FF85D446}"/>
              </a:ext>
            </a:extLst>
          </p:cNvPr>
          <p:cNvCxnSpPr>
            <a:cxnSpLocks/>
            <a:endCxn id="16" idx="0"/>
          </p:cNvCxnSpPr>
          <p:nvPr/>
        </p:nvCxnSpPr>
        <p:spPr>
          <a:xfrm>
            <a:off x="7530684" y="5407846"/>
            <a:ext cx="198038" cy="339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9435C15-2E7C-4268-B3B3-6CCA5B0E2C31}"/>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F3F1D7E0-C6CF-47C1-9EBF-DF17B319313F}"/>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9690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2659059209"/>
              </p:ext>
            </p:extLst>
          </p:nvPr>
        </p:nvGraphicFramePr>
        <p:xfrm>
          <a:off x="352430" y="1196753"/>
          <a:ext cx="9229720" cy="5258427"/>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9177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23123">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25-06</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強風時のドアの開閉注意の徹底と対策</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波音日和連絡通路</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8567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強風時に波音日和への連絡通路扉を開閉すると風にあおられ強い勢いでドアが開閉してしまうことがあると伺いました。強風によって強い力を受けることによりドアの破損及び人的被害が発生するおそれがあり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625857">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宿泊客に強風時に開閉する際の注意喚起を徹底することとドアクローザーのようなドアの強風対策器具の取付をお勧めします。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410411">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8" name="図 7">
            <a:extLst>
              <a:ext uri="{FF2B5EF4-FFF2-40B4-BE49-F238E27FC236}">
                <a16:creationId xmlns:a16="http://schemas.microsoft.com/office/drawing/2014/main" id="{115C7FD6-2A2F-480D-B780-A3E39A701E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5889" y="2744924"/>
            <a:ext cx="3888432" cy="2916324"/>
          </a:xfrm>
          <a:prstGeom prst="rect">
            <a:avLst/>
          </a:prstGeom>
        </p:spPr>
      </p:pic>
      <p:sp>
        <p:nvSpPr>
          <p:cNvPr id="10" name="テキスト ボックス 9">
            <a:extLst>
              <a:ext uri="{FF2B5EF4-FFF2-40B4-BE49-F238E27FC236}">
                <a16:creationId xmlns:a16="http://schemas.microsoft.com/office/drawing/2014/main" id="{A1306CAE-B797-4700-9CCF-3C2FDDF4D0D4}"/>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5AE1381B-9D5F-40A3-B11D-71786CE224D9}"/>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7712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2265008402"/>
              </p:ext>
            </p:extLst>
          </p:nvPr>
        </p:nvGraphicFramePr>
        <p:xfrm>
          <a:off x="352430" y="1196752"/>
          <a:ext cx="9229720" cy="5236840"/>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218842">
                <a:tc grid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ぺリル</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41608">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25-07</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室外機固定具の定期的な点検と交換</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UMISORA</a:t>
                      </a:r>
                      <a:r>
                        <a:rPr lang="ja-JP" altLang="en-US" sz="1400" u="none" strike="noStrike" cap="none" spc="0" dirty="0">
                          <a:solidFill>
                            <a:srgbClr val="000000">
                              <a:alpha val="100000"/>
                            </a:srgbClr>
                          </a:solidFill>
                          <a:latin typeface="游ゴシック"/>
                        </a:rPr>
                        <a:t>館</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205045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UMISORA</a:t>
                      </a:r>
                      <a:r>
                        <a:rPr lang="ja-JP" altLang="en-US" sz="1400" u="none" strike="noStrike" cap="none" spc="0" dirty="0">
                          <a:solidFill>
                            <a:srgbClr val="000000">
                              <a:alpha val="100000"/>
                            </a:srgbClr>
                          </a:solidFill>
                          <a:latin typeface="游ゴシック"/>
                        </a:rPr>
                        <a:t>館のエアコン室外機をワイヤーの固定具の錆が見られました。錆により劣化が進むことでワイヤーが外れ室外機が飛散するおそれがあります。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053908">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ワイヤーの固定具の</a:t>
                      </a:r>
                      <a:r>
                        <a:rPr lang="ja-JP" altLang="en-US" sz="1400" u="none" strike="noStrike" cap="none" spc="0" dirty="0">
                          <a:solidFill>
                            <a:schemeClr val="tx1"/>
                          </a:solidFill>
                          <a:latin typeface="游ゴシック"/>
                        </a:rPr>
                        <a:t>定期的な点検と必要に応じた交換をお勧め</a:t>
                      </a:r>
                      <a:r>
                        <a:rPr lang="ja-JP" altLang="en-US" sz="1400" u="none" strike="noStrike" cap="none" spc="0" dirty="0">
                          <a:solidFill>
                            <a:srgbClr val="000000">
                              <a:alpha val="100000"/>
                            </a:srgbClr>
                          </a:solidFill>
                          <a:latin typeface="游ゴシック"/>
                        </a:rPr>
                        <a:t>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47202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8" name="図 7">
            <a:extLst>
              <a:ext uri="{FF2B5EF4-FFF2-40B4-BE49-F238E27FC236}">
                <a16:creationId xmlns:a16="http://schemas.microsoft.com/office/drawing/2014/main" id="{44B989E4-E2F5-415D-A21B-67705E09A4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5889" y="2204864"/>
            <a:ext cx="3888432" cy="2916324"/>
          </a:xfrm>
          <a:prstGeom prst="rect">
            <a:avLst/>
          </a:prstGeom>
        </p:spPr>
      </p:pic>
      <p:pic>
        <p:nvPicPr>
          <p:cNvPr id="11" name="図 10">
            <a:extLst>
              <a:ext uri="{FF2B5EF4-FFF2-40B4-BE49-F238E27FC236}">
                <a16:creationId xmlns:a16="http://schemas.microsoft.com/office/drawing/2014/main" id="{9349089C-4A8F-473B-A0D6-4BBD8F7E10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2877" y="4688401"/>
            <a:ext cx="2210892" cy="1658169"/>
          </a:xfrm>
          <a:prstGeom prst="rect">
            <a:avLst/>
          </a:prstGeom>
          <a:ln>
            <a:solidFill>
              <a:srgbClr val="FF0000"/>
            </a:solidFill>
          </a:ln>
        </p:spPr>
      </p:pic>
      <p:sp>
        <p:nvSpPr>
          <p:cNvPr id="12" name="正方形/長方形 11">
            <a:extLst>
              <a:ext uri="{FF2B5EF4-FFF2-40B4-BE49-F238E27FC236}">
                <a16:creationId xmlns:a16="http://schemas.microsoft.com/office/drawing/2014/main" id="{7975D428-054E-4AF2-BFC5-51636AADF1FB}"/>
              </a:ext>
            </a:extLst>
          </p:cNvPr>
          <p:cNvSpPr/>
          <p:nvPr/>
        </p:nvSpPr>
        <p:spPr>
          <a:xfrm>
            <a:off x="6606009" y="4515042"/>
            <a:ext cx="50405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DC6DAC59-7C5D-4406-86D2-F27473BAD943}"/>
              </a:ext>
            </a:extLst>
          </p:cNvPr>
          <p:cNvCxnSpPr>
            <a:cxnSpLocks/>
          </p:cNvCxnSpPr>
          <p:nvPr/>
        </p:nvCxnSpPr>
        <p:spPr>
          <a:xfrm>
            <a:off x="7119514" y="4509120"/>
            <a:ext cx="2294807" cy="1792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A4D9450-8261-462E-AF25-C78F36C597C4}"/>
              </a:ext>
            </a:extLst>
          </p:cNvPr>
          <p:cNvCxnSpPr>
            <a:cxnSpLocks/>
          </p:cNvCxnSpPr>
          <p:nvPr/>
        </p:nvCxnSpPr>
        <p:spPr>
          <a:xfrm>
            <a:off x="6606009" y="5019098"/>
            <a:ext cx="606868" cy="13274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0FE7AF4-0FE1-4A8A-8519-B81A098ACB3A}"/>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9E8DACB9-99AE-4532-9C0F-764741DD6778}"/>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12455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4063519605"/>
              </p:ext>
            </p:extLst>
          </p:nvPr>
        </p:nvGraphicFramePr>
        <p:xfrm>
          <a:off x="352430" y="1196755"/>
          <a:ext cx="9229720" cy="5271158"/>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1972495">
                  <a:extLst>
                    <a:ext uri="{9D8B030D-6E8A-4147-A177-3AD203B41FA5}">
                      <a16:colId xmlns:a16="http://schemas.microsoft.com/office/drawing/2014/main" val="20006"/>
                    </a:ext>
                  </a:extLst>
                </a:gridCol>
                <a:gridCol w="1656184">
                  <a:extLst>
                    <a:ext uri="{9D8B030D-6E8A-4147-A177-3AD203B41FA5}">
                      <a16:colId xmlns:a16="http://schemas.microsoft.com/office/drawing/2014/main" val="1435014051"/>
                    </a:ext>
                  </a:extLst>
                </a:gridCol>
                <a:gridCol w="2832125">
                  <a:extLst>
                    <a:ext uri="{9D8B030D-6E8A-4147-A177-3AD203B41FA5}">
                      <a16:colId xmlns:a16="http://schemas.microsoft.com/office/drawing/2014/main" val="20014"/>
                    </a:ext>
                  </a:extLst>
                </a:gridCol>
              </a:tblGrid>
              <a:tr h="198783">
                <a:tc grid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endParaRPr kumimoji="1" lang="ja-JP" altLang="en-US"/>
                    </a:p>
                  </a:txBody>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場所</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7189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25-08</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風災・水災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倉庫内部天井の修繕</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endParaRPr kumimoji="1" lang="ja-JP" altLang="en-US"/>
                    </a:p>
                  </a:txBody>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倉庫</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677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中長期修繕計画が策定されておらず、倉庫内部の天井の一部が剥がれていました。天井材の落下や雨水</a:t>
                      </a:r>
                      <a:r>
                        <a:rPr lang="ja-JP" altLang="en-US" sz="1400" u="none" strike="noStrike" cap="none" spc="0" dirty="0">
                          <a:solidFill>
                            <a:schemeClr val="tx1"/>
                          </a:solidFill>
                          <a:latin typeface="游ゴシック"/>
                        </a:rPr>
                        <a:t>浸入</a:t>
                      </a:r>
                      <a:r>
                        <a:rPr lang="ja-JP" altLang="en-US" sz="1400" u="none" strike="noStrike" cap="none" spc="0" dirty="0">
                          <a:solidFill>
                            <a:srgbClr val="000000">
                              <a:alpha val="100000"/>
                            </a:srgbClr>
                          </a:solidFill>
                          <a:latin typeface="游ゴシック"/>
                        </a:rPr>
                        <a:t>による被害が発生するおそれがあります。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mn-ea"/>
                        <a:ea typeface="+mn-ea"/>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543034">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修繕の年間計画や中長期修繕計画に倉庫の修繕を盛り込み、計画的な修繕の実施をお勧めします。</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endParaRPr kumimoji="1" lang="ja-JP" altLang="en-US"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365455">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endParaRPr kumimoji="1" lang="ja-JP" altLang="en-US"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8" name="図 7">
            <a:extLst>
              <a:ext uri="{FF2B5EF4-FFF2-40B4-BE49-F238E27FC236}">
                <a16:creationId xmlns:a16="http://schemas.microsoft.com/office/drawing/2014/main" id="{71F7BC36-6FF9-4280-ABF8-136437B9A2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5849" y="2701255"/>
            <a:ext cx="4187957" cy="3140968"/>
          </a:xfrm>
          <a:prstGeom prst="rect">
            <a:avLst/>
          </a:prstGeom>
        </p:spPr>
      </p:pic>
      <p:sp>
        <p:nvSpPr>
          <p:cNvPr id="9" name="楕円 8">
            <a:extLst>
              <a:ext uri="{FF2B5EF4-FFF2-40B4-BE49-F238E27FC236}">
                <a16:creationId xmlns:a16="http://schemas.microsoft.com/office/drawing/2014/main" id="{A929C408-A8A2-4AE5-9F17-0D1F556D72A0}"/>
              </a:ext>
            </a:extLst>
          </p:cNvPr>
          <p:cNvSpPr/>
          <p:nvPr/>
        </p:nvSpPr>
        <p:spPr>
          <a:xfrm>
            <a:off x="6822033" y="2701255"/>
            <a:ext cx="1881010" cy="783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26AB93A-0868-47E0-B23B-40851E51967A}"/>
              </a:ext>
            </a:extLst>
          </p:cNvPr>
          <p:cNvSpPr txBox="1"/>
          <p:nvPr/>
        </p:nvSpPr>
        <p:spPr>
          <a:xfrm>
            <a:off x="5252373" y="3534077"/>
            <a:ext cx="992579" cy="253916"/>
          </a:xfrm>
          <a:prstGeom prst="rect">
            <a:avLst/>
          </a:prstGeom>
          <a:solidFill>
            <a:schemeClr val="bg1"/>
          </a:solidFill>
          <a:ln>
            <a:solidFill>
              <a:srgbClr val="FF0000"/>
            </a:solidFill>
          </a:ln>
        </p:spPr>
        <p:txBody>
          <a:bodyPr wrap="none" rtlCol="0">
            <a:spAutoFit/>
          </a:bodyPr>
          <a:lstStyle/>
          <a:p>
            <a:r>
              <a:rPr kumimoji="1" lang="ja-JP" altLang="en-US" sz="1050" dirty="0"/>
              <a:t>天井の剥がれ</a:t>
            </a:r>
          </a:p>
        </p:txBody>
      </p:sp>
      <p:cxnSp>
        <p:nvCxnSpPr>
          <p:cNvPr id="12" name="直線コネクタ 11">
            <a:extLst>
              <a:ext uri="{FF2B5EF4-FFF2-40B4-BE49-F238E27FC236}">
                <a16:creationId xmlns:a16="http://schemas.microsoft.com/office/drawing/2014/main" id="{8F54DDDB-E6B0-4DFF-BF62-91870A2AD549}"/>
              </a:ext>
            </a:extLst>
          </p:cNvPr>
          <p:cNvCxnSpPr>
            <a:cxnSpLocks/>
            <a:stCxn id="10" idx="3"/>
            <a:endCxn id="9" idx="3"/>
          </p:cNvCxnSpPr>
          <p:nvPr/>
        </p:nvCxnSpPr>
        <p:spPr>
          <a:xfrm flipV="1">
            <a:off x="6244952" y="3369863"/>
            <a:ext cx="852549" cy="2911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B169DD1-8CD3-418A-A2AF-86190E43009C}"/>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4" name="スライド番号プレースホルダー 5">
            <a:extLst>
              <a:ext uri="{FF2B5EF4-FFF2-40B4-BE49-F238E27FC236}">
                <a16:creationId xmlns:a16="http://schemas.microsoft.com/office/drawing/2014/main" id="{A1A62771-74D3-471D-BF89-FFD25EADAF58}"/>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24606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pic>
        <p:nvPicPr>
          <p:cNvPr id="4" name="Image File9b8a6384-c2b2-47d0-9271-6bdb9e4dc153" descr="Image File"/>
          <p:cNvPicPr>
            <a:picLocks noChangeAspect="1"/>
          </p:cNvPicPr>
          <p:nvPr/>
        </p:nvPicPr>
        <p:blipFill>
          <a:blip r:embed="rId2"/>
          <a:stretch>
            <a:fillRect/>
          </a:stretch>
        </p:blipFill>
        <p:spPr>
          <a:xfrm>
            <a:off x="609600" y="542925"/>
            <a:ext cx="276225" cy="390525"/>
          </a:xfrm>
          <a:prstGeom prst="rect">
            <a:avLst/>
          </a:prstGeom>
          <a:noFill/>
        </p:spPr>
      </p:pic>
      <p:sp>
        <p:nvSpPr>
          <p:cNvPr id="5" name="テキスト ボックス 4"/>
          <p:cNvSpPr txBox="1"/>
          <p:nvPr/>
        </p:nvSpPr>
        <p:spPr>
          <a:xfrm>
            <a:off x="1085850" y="381000"/>
            <a:ext cx="691515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目次</a:t>
            </a:r>
          </a:p>
        </p:txBody>
      </p:sp>
      <p:grpSp>
        <p:nvGrpSpPr>
          <p:cNvPr id="7" name="Group 6"/>
          <p:cNvGrpSpPr/>
          <p:nvPr/>
        </p:nvGrpSpPr>
        <p:grpSpPr>
          <a:xfrm>
            <a:off x="1085850" y="1209675"/>
            <a:ext cx="7905750" cy="542925"/>
            <a:chOff x="1085850" y="1209675"/>
            <a:chExt cx="7905750" cy="542925"/>
          </a:xfrm>
        </p:grpSpPr>
        <p:sp>
          <p:nvSpPr>
            <p:cNvPr id="8" name="テキスト ボックス 7"/>
            <p:cNvSpPr txBox="1"/>
            <p:nvPr/>
          </p:nvSpPr>
          <p:spPr>
            <a:xfrm>
              <a:off x="1085850" y="1209675"/>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1</a:t>
              </a:r>
            </a:p>
          </p:txBody>
        </p:sp>
        <p:sp>
          <p:nvSpPr>
            <p:cNvPr id="9" name="テキスト ボックス 8"/>
            <p:cNvSpPr txBox="1"/>
            <p:nvPr/>
          </p:nvSpPr>
          <p:spPr>
            <a:xfrm>
              <a:off x="1752600" y="1209675"/>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調査概要</a:t>
              </a:r>
            </a:p>
          </p:txBody>
        </p:sp>
      </p:grpSp>
      <p:grpSp>
        <p:nvGrpSpPr>
          <p:cNvPr id="11" name="Group 10"/>
          <p:cNvGrpSpPr/>
          <p:nvPr/>
        </p:nvGrpSpPr>
        <p:grpSpPr>
          <a:xfrm>
            <a:off x="1085850" y="1847850"/>
            <a:ext cx="7905750" cy="542925"/>
            <a:chOff x="1085850" y="1847850"/>
            <a:chExt cx="7905750" cy="542925"/>
          </a:xfrm>
        </p:grpSpPr>
        <p:sp>
          <p:nvSpPr>
            <p:cNvPr id="12" name="テキスト ボックス 11"/>
            <p:cNvSpPr txBox="1"/>
            <p:nvPr/>
          </p:nvSpPr>
          <p:spPr>
            <a:xfrm>
              <a:off x="1085850" y="1847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2</a:t>
              </a:r>
            </a:p>
          </p:txBody>
        </p:sp>
        <p:sp>
          <p:nvSpPr>
            <p:cNvPr id="13" name="テキスト ボックス 12"/>
            <p:cNvSpPr txBox="1"/>
            <p:nvPr/>
          </p:nvSpPr>
          <p:spPr>
            <a:xfrm>
              <a:off x="1752600" y="1847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拠点概要</a:t>
              </a:r>
            </a:p>
          </p:txBody>
        </p:sp>
      </p:grpSp>
      <p:grpSp>
        <p:nvGrpSpPr>
          <p:cNvPr id="15" name="Group 14"/>
          <p:cNvGrpSpPr/>
          <p:nvPr/>
        </p:nvGrpSpPr>
        <p:grpSpPr>
          <a:xfrm>
            <a:off x="1085850" y="2476500"/>
            <a:ext cx="7905750" cy="542925"/>
            <a:chOff x="1085850" y="2476500"/>
            <a:chExt cx="7905750" cy="542925"/>
          </a:xfrm>
        </p:grpSpPr>
        <p:sp>
          <p:nvSpPr>
            <p:cNvPr id="16" name="テキスト ボックス 15"/>
            <p:cNvSpPr txBox="1"/>
            <p:nvPr/>
          </p:nvSpPr>
          <p:spPr>
            <a:xfrm>
              <a:off x="1085850" y="247650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3</a:t>
              </a:r>
            </a:p>
          </p:txBody>
        </p:sp>
        <p:sp>
          <p:nvSpPr>
            <p:cNvPr id="17" name="テキスト ボックス 16"/>
            <p:cNvSpPr txBox="1"/>
            <p:nvPr/>
          </p:nvSpPr>
          <p:spPr>
            <a:xfrm>
              <a:off x="1752600" y="247650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リスク低減に向けたご提案事項</a:t>
              </a:r>
            </a:p>
          </p:txBody>
        </p:sp>
      </p:grpSp>
      <p:grpSp>
        <p:nvGrpSpPr>
          <p:cNvPr id="19" name="Group 18"/>
          <p:cNvGrpSpPr/>
          <p:nvPr/>
        </p:nvGrpSpPr>
        <p:grpSpPr>
          <a:xfrm>
            <a:off x="1085850" y="3114675"/>
            <a:ext cx="7905750" cy="542925"/>
            <a:chOff x="1085850" y="3114675"/>
            <a:chExt cx="7905750" cy="542925"/>
          </a:xfrm>
        </p:grpSpPr>
        <p:sp>
          <p:nvSpPr>
            <p:cNvPr id="20" name="テキスト ボックス 19"/>
            <p:cNvSpPr txBox="1"/>
            <p:nvPr/>
          </p:nvSpPr>
          <p:spPr>
            <a:xfrm>
              <a:off x="1085850" y="3114675"/>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4</a:t>
              </a:r>
            </a:p>
          </p:txBody>
        </p:sp>
        <p:sp>
          <p:nvSpPr>
            <p:cNvPr id="21" name="テキスト ボックス 20"/>
            <p:cNvSpPr txBox="1"/>
            <p:nvPr/>
          </p:nvSpPr>
          <p:spPr>
            <a:xfrm>
              <a:off x="1752600" y="3114675"/>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好取組事例</a:t>
              </a:r>
            </a:p>
          </p:txBody>
        </p:sp>
      </p:grpSp>
      <p:grpSp>
        <p:nvGrpSpPr>
          <p:cNvPr id="23" name="Group 22"/>
          <p:cNvGrpSpPr/>
          <p:nvPr/>
        </p:nvGrpSpPr>
        <p:grpSpPr>
          <a:xfrm>
            <a:off x="1085850" y="3752850"/>
            <a:ext cx="7905750" cy="542925"/>
            <a:chOff x="1085850" y="3752850"/>
            <a:chExt cx="7905750" cy="542925"/>
          </a:xfrm>
        </p:grpSpPr>
        <p:sp>
          <p:nvSpPr>
            <p:cNvPr id="24" name="テキスト ボックス 23"/>
            <p:cNvSpPr txBox="1"/>
            <p:nvPr/>
          </p:nvSpPr>
          <p:spPr>
            <a:xfrm>
              <a:off x="1085850" y="3752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5</a:t>
              </a:r>
            </a:p>
          </p:txBody>
        </p:sp>
        <p:sp>
          <p:nvSpPr>
            <p:cNvPr id="25" name="テキスト ボックス 24"/>
            <p:cNvSpPr txBox="1"/>
            <p:nvPr/>
          </p:nvSpPr>
          <p:spPr>
            <a:xfrm>
              <a:off x="1752600" y="3752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風災リスク</a:t>
              </a:r>
            </a:p>
          </p:txBody>
        </p:sp>
      </p:grpSp>
      <p:grpSp>
        <p:nvGrpSpPr>
          <p:cNvPr id="35" name="Group 34"/>
          <p:cNvGrpSpPr/>
          <p:nvPr/>
        </p:nvGrpSpPr>
        <p:grpSpPr>
          <a:xfrm>
            <a:off x="1085850" y="4391025"/>
            <a:ext cx="7905750" cy="542925"/>
            <a:chOff x="1085850" y="5657850"/>
            <a:chExt cx="7905750" cy="542925"/>
          </a:xfrm>
        </p:grpSpPr>
        <p:sp>
          <p:nvSpPr>
            <p:cNvPr id="36" name="テキスト ボックス 35"/>
            <p:cNvSpPr txBox="1"/>
            <p:nvPr/>
          </p:nvSpPr>
          <p:spPr>
            <a:xfrm>
              <a:off x="1085850" y="5657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dirty="0">
                  <a:solidFill>
                    <a:srgbClr val="FFFFFF">
                      <a:alpha val="100000"/>
                    </a:srgbClr>
                  </a:solidFill>
                  <a:latin typeface="游ゴシック"/>
                </a:rPr>
                <a:t>6</a:t>
              </a:r>
              <a:endParaRPr lang="en-US" sz="2400" u="none" strike="noStrike" cap="none" spc="0" dirty="0">
                <a:solidFill>
                  <a:srgbClr val="FFFFFF">
                    <a:alpha val="100000"/>
                  </a:srgbClr>
                </a:solidFill>
                <a:latin typeface="游ゴシック"/>
              </a:endParaRPr>
            </a:p>
          </p:txBody>
        </p:sp>
        <p:sp>
          <p:nvSpPr>
            <p:cNvPr id="37" name="テキスト ボックス 36"/>
            <p:cNvSpPr txBox="1"/>
            <p:nvPr/>
          </p:nvSpPr>
          <p:spPr>
            <a:xfrm>
              <a:off x="1752600" y="5657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参考資料</a:t>
              </a:r>
            </a:p>
          </p:txBody>
        </p:sp>
      </p:grpSp>
      <p:sp>
        <p:nvSpPr>
          <p:cNvPr id="26" name="スライド番号プレースホルダー 5">
            <a:extLst>
              <a:ext uri="{FF2B5EF4-FFF2-40B4-BE49-F238E27FC236}">
                <a16:creationId xmlns:a16="http://schemas.microsoft.com/office/drawing/2014/main" id="{314A5C41-6015-40E4-B3AB-06C071BC30F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4039604300"/>
              </p:ext>
            </p:extLst>
          </p:nvPr>
        </p:nvGraphicFramePr>
        <p:xfrm>
          <a:off x="352430" y="1196752"/>
          <a:ext cx="9229720" cy="525856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3052615">
                  <a:extLst>
                    <a:ext uri="{9D8B030D-6E8A-4147-A177-3AD203B41FA5}">
                      <a16:colId xmlns:a16="http://schemas.microsoft.com/office/drawing/2014/main" val="20006"/>
                    </a:ext>
                  </a:extLst>
                </a:gridCol>
                <a:gridCol w="3408189">
                  <a:extLst>
                    <a:ext uri="{9D8B030D-6E8A-4147-A177-3AD203B41FA5}">
                      <a16:colId xmlns:a16="http://schemas.microsoft.com/office/drawing/2014/main" val="20014"/>
                    </a:ext>
                  </a:extLst>
                </a:gridCol>
              </a:tblGrid>
              <a:tr h="20646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60086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25-09</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C</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プッシュ型情報の活用</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125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防災情報は天気予報やニュースなどから情報収集していると伺いました。発災時には、調査対象周辺の防災情報がタイムリーに確認できないおそれがあります。また、防災情報の取得に漏れがあった場合は、各種対策の判断に支障をきたすおそれがあり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316046">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気象庁</a:t>
                      </a:r>
                      <a:r>
                        <a:rPr lang="en-US" altLang="ja-JP" sz="1400" u="none" strike="noStrike" cap="none" spc="0" dirty="0">
                          <a:solidFill>
                            <a:srgbClr val="000000">
                              <a:alpha val="100000"/>
                            </a:srgbClr>
                          </a:solidFill>
                          <a:latin typeface="游ゴシック"/>
                        </a:rPr>
                        <a:t>HP</a:t>
                      </a:r>
                      <a:r>
                        <a:rPr lang="ja-JP" altLang="en-US" sz="1400" u="none" strike="noStrike" cap="none" spc="0" dirty="0">
                          <a:solidFill>
                            <a:srgbClr val="000000">
                              <a:alpha val="100000"/>
                            </a:srgbClr>
                          </a:solidFill>
                          <a:latin typeface="游ゴシック"/>
                        </a:rPr>
                        <a:t>と併せて、プッシュ型通知による防災情報の収集をお勧めします。防災担当者および従業員は</a:t>
                      </a:r>
                      <a:r>
                        <a:rPr lang="en-US" altLang="ja-JP" sz="1400" u="none" strike="noStrike" cap="none" spc="0" dirty="0">
                          <a:solidFill>
                            <a:srgbClr val="000000">
                              <a:alpha val="100000"/>
                            </a:srgbClr>
                          </a:solidFill>
                          <a:latin typeface="游ゴシック"/>
                        </a:rPr>
                        <a:t>PC</a:t>
                      </a:r>
                      <a:r>
                        <a:rPr lang="ja-JP" altLang="en-US" sz="1400" u="none" strike="noStrike" cap="none" spc="0" dirty="0">
                          <a:solidFill>
                            <a:srgbClr val="000000">
                              <a:alpha val="100000"/>
                            </a:srgbClr>
                          </a:solidFill>
                          <a:latin typeface="游ゴシック"/>
                        </a:rPr>
                        <a:t>やスマホで通知が受け取ることができるように設定することもご検討ください。</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なお、参照のように鹿児島県もプッシュ型通知サービスを提供しています。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0028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・「鹿児島県の自治体実施の住民向け防災情報提供サービス」</a:t>
                      </a:r>
                      <a:endPar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鹿児島地方気象台　　</a:t>
                      </a:r>
                      <a:endPar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https://www.data.jma.go.jp/kagoshima/dis/bousai-service- </a:t>
                      </a:r>
                    </a:p>
                    <a:p>
                      <a:pPr marL="0"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jichitai.html</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13" name="図 12">
            <a:extLst>
              <a:ext uri="{FF2B5EF4-FFF2-40B4-BE49-F238E27FC236}">
                <a16:creationId xmlns:a16="http://schemas.microsoft.com/office/drawing/2014/main" id="{25270BCB-E54D-4DE0-A489-8FE9260893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63532" y="3500883"/>
            <a:ext cx="3283688" cy="1039384"/>
          </a:xfrm>
          <a:prstGeom prst="rect">
            <a:avLst/>
          </a:prstGeom>
        </p:spPr>
      </p:pic>
      <p:sp>
        <p:nvSpPr>
          <p:cNvPr id="14" name="テキスト ボックス 13">
            <a:extLst>
              <a:ext uri="{FF2B5EF4-FFF2-40B4-BE49-F238E27FC236}">
                <a16:creationId xmlns:a16="http://schemas.microsoft.com/office/drawing/2014/main" id="{FED77E13-CED5-452C-8B5C-36CE0CBB42BD}"/>
              </a:ext>
            </a:extLst>
          </p:cNvPr>
          <p:cNvSpPr txBox="1"/>
          <p:nvPr/>
        </p:nvSpPr>
        <p:spPr>
          <a:xfrm>
            <a:off x="5781140" y="4829670"/>
            <a:ext cx="4248472" cy="728847"/>
          </a:xfrm>
          <a:prstGeom prst="rect">
            <a:avLst/>
          </a:prstGeom>
          <a:noFill/>
          <a:ln w="12700">
            <a:noFill/>
          </a:ln>
        </p:spPr>
        <p:txBody>
          <a:bodyPr wrap="none" t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図：プッシュ通知によって「警戒レベル」の変化に気づくイメージ</a:t>
            </a:r>
            <a:endPar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（出典：気象庁</a:t>
            </a:r>
            <a:r>
              <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rPr>
              <a:t>HP</a:t>
            </a: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a:t>
            </a:r>
            <a:endPar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p:txBody>
      </p:sp>
      <p:sp>
        <p:nvSpPr>
          <p:cNvPr id="10" name="テキスト ボックス 9">
            <a:extLst>
              <a:ext uri="{FF2B5EF4-FFF2-40B4-BE49-F238E27FC236}">
                <a16:creationId xmlns:a16="http://schemas.microsoft.com/office/drawing/2014/main" id="{9852E69C-F43D-444C-9387-4516DC23ADF3}"/>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8966342E-31EB-4A1C-95D9-EF17413A3DEA}"/>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2970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733576398"/>
              </p:ext>
            </p:extLst>
          </p:nvPr>
        </p:nvGraphicFramePr>
        <p:xfrm>
          <a:off x="352430" y="1196752"/>
          <a:ext cx="9229720" cy="525856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548559">
                  <a:extLst>
                    <a:ext uri="{9D8B030D-6E8A-4147-A177-3AD203B41FA5}">
                      <a16:colId xmlns:a16="http://schemas.microsoft.com/office/drawing/2014/main" val="20006"/>
                    </a:ext>
                  </a:extLst>
                </a:gridCol>
                <a:gridCol w="3912245">
                  <a:extLst>
                    <a:ext uri="{9D8B030D-6E8A-4147-A177-3AD203B41FA5}">
                      <a16:colId xmlns:a16="http://schemas.microsoft.com/office/drawing/2014/main" val="20014"/>
                    </a:ext>
                  </a:extLst>
                </a:gridCol>
              </a:tblGrid>
              <a:tr h="20646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場所</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60086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25-10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C</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非常用備蓄品の準備</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125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非常用の備蓄品については特に準備が無いと伺いました。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316046">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平均的な宿泊者数と従業員数を合計した人数</a:t>
                      </a:r>
                      <a:r>
                        <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×3</a:t>
                      </a: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日分の備蓄品を準備することをお勧め</a:t>
                      </a:r>
                      <a:r>
                        <a:rPr lang="ja-JP" altLang="en-US" sz="1400" u="none" strike="noStrike" cap="none" spc="0" dirty="0">
                          <a:solidFill>
                            <a:srgbClr val="000000">
                              <a:alpha val="100000"/>
                            </a:srgbClr>
                          </a:solidFill>
                          <a:latin typeface="游ゴシック" panose="020B0400000000000000" pitchFamily="50" charset="-128"/>
                          <a:ea typeface="+mn-ea"/>
                        </a:rPr>
                        <a:t>します。</a:t>
                      </a:r>
                      <a:endParaRPr kumimoji="1" lang="en-US" altLang="ja-JP" sz="1400" u="none" strike="noStrike" cap="none" spc="0" dirty="0">
                        <a:solidFill>
                          <a:srgbClr val="000000">
                            <a:alpha val="100000"/>
                          </a:srgbClr>
                        </a:solidFill>
                        <a:latin typeface="游ゴシック" panose="020B0400000000000000" pitchFamily="50" charset="-128"/>
                        <a:ea typeface="+mn-ea"/>
                      </a:endParaRPr>
                    </a:p>
                    <a:p>
                      <a:pPr marL="0" marR="0" lvl="0" indent="0" algn="l" rtl="0" fontAlgn="ctr">
                        <a:lnSpc>
                          <a:spcPct val="100000"/>
                        </a:lnSpc>
                        <a:spcBef>
                          <a:spcPts val="0"/>
                        </a:spcBef>
                        <a:spcAft>
                          <a:spcPts val="0"/>
                        </a:spcAft>
                      </a:pPr>
                      <a:endPar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002884">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mn-ea"/>
                        </a:rPr>
                        <a:t>・「</a:t>
                      </a:r>
                      <a:r>
                        <a:rPr kumimoji="1" lang="ja-JP" altLang="en-US" sz="1400" dirty="0">
                          <a:latin typeface="游ゴシック" panose="020B0400000000000000" pitchFamily="50" charset="-128"/>
                          <a:ea typeface="+mn-ea"/>
                        </a:rPr>
                        <a:t>一斉帰宅抑制における従業員等のための備蓄の考え方」</a:t>
                      </a:r>
                      <a:endParaRPr kumimoji="1" lang="en-US" altLang="ja-JP" sz="1400" dirty="0">
                        <a:latin typeface="游ゴシック" panose="020B0400000000000000" pitchFamily="50" charset="-128"/>
                        <a:ea typeface="+mn-ea"/>
                      </a:endParaRPr>
                    </a:p>
                    <a:p>
                      <a:pPr marL="0" marR="0" lvl="0" indent="0" algn="l" rtl="0" fontAlgn="ctr">
                        <a:lnSpc>
                          <a:spcPct val="100000"/>
                        </a:lnSpc>
                        <a:spcBef>
                          <a:spcPts val="0"/>
                        </a:spcBef>
                        <a:spcAft>
                          <a:spcPts val="0"/>
                        </a:spcAft>
                      </a:pPr>
                      <a:r>
                        <a:rPr kumimoji="1" lang="en-US" altLang="ja-JP" sz="1400" dirty="0">
                          <a:latin typeface="游ゴシック" panose="020B0400000000000000" pitchFamily="50" charset="-128"/>
                          <a:ea typeface="+mn-ea"/>
                        </a:rPr>
                        <a:t>      </a:t>
                      </a:r>
                      <a:r>
                        <a:rPr kumimoji="1" lang="ja-JP" altLang="en-US" sz="1400" dirty="0">
                          <a:latin typeface="游ゴシック" panose="020B0400000000000000" pitchFamily="50" charset="-128"/>
                          <a:ea typeface="+mn-ea"/>
                        </a:rPr>
                        <a:t>内閣府</a:t>
                      </a:r>
                      <a:endParaRPr kumimoji="1" lang="en-US" altLang="ja-JP" sz="1400" dirty="0">
                        <a:latin typeface="游ゴシック" panose="020B0400000000000000" pitchFamily="50" charset="-128"/>
                        <a:ea typeface="+mn-ea"/>
                      </a:endParaRPr>
                    </a:p>
                    <a:p>
                      <a:pPr marL="0" marR="0" lvl="0" indent="0" algn="l" rtl="0" fontAlgn="ctr">
                        <a:lnSpc>
                          <a:spcPct val="100000"/>
                        </a:lnSpc>
                        <a:spcBef>
                          <a:spcPts val="0"/>
                        </a:spcBef>
                        <a:spcAft>
                          <a:spcPts val="0"/>
                        </a:spcAft>
                      </a:pPr>
                      <a:r>
                        <a:rPr kumimoji="1" lang="ja-JP" altLang="en-US" sz="1400" dirty="0">
                          <a:latin typeface="游ゴシック" panose="020B0400000000000000" pitchFamily="50" charset="-128"/>
                          <a:ea typeface="+mn-ea"/>
                        </a:rPr>
                        <a:t>　　</a:t>
                      </a:r>
                      <a:r>
                        <a:rPr kumimoji="1" lang="en-US" altLang="ja-JP" sz="1400" dirty="0">
                          <a:latin typeface="游ゴシック" panose="020B0400000000000000" pitchFamily="50" charset="-128"/>
                          <a:ea typeface="+mn-ea"/>
                        </a:rPr>
                        <a:t>https://www.bousai.go.jp/jishin/kitakukonnan/pdf/</a:t>
                      </a:r>
                    </a:p>
                    <a:p>
                      <a:pPr marL="0" marR="0" lvl="0" indent="0" algn="l" rtl="0" fontAlgn="ctr">
                        <a:lnSpc>
                          <a:spcPct val="100000"/>
                        </a:lnSpc>
                        <a:spcBef>
                          <a:spcPts val="0"/>
                        </a:spcBef>
                        <a:spcAft>
                          <a:spcPts val="0"/>
                        </a:spcAft>
                      </a:pPr>
                      <a:r>
                        <a:rPr kumimoji="1" lang="en-US" altLang="ja-JP" sz="1400" dirty="0">
                          <a:latin typeface="游ゴシック" panose="020B0400000000000000" pitchFamily="50" charset="-128"/>
                          <a:ea typeface="+mn-ea"/>
                        </a:rPr>
                        <a:t>       kitakukonnan_guideline.pdf</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1" name="テキスト ボックス 10">
            <a:extLst>
              <a:ext uri="{FF2B5EF4-FFF2-40B4-BE49-F238E27FC236}">
                <a16:creationId xmlns:a16="http://schemas.microsoft.com/office/drawing/2014/main" id="{E183BE57-958A-4F58-B0C4-CE054DC6294A}"/>
              </a:ext>
            </a:extLst>
          </p:cNvPr>
          <p:cNvSpPr txBox="1"/>
          <p:nvPr/>
        </p:nvSpPr>
        <p:spPr>
          <a:xfrm>
            <a:off x="5909614" y="5106650"/>
            <a:ext cx="4420147" cy="138499"/>
          </a:xfrm>
          <a:prstGeom prst="rect">
            <a:avLst/>
          </a:prstGeom>
          <a:noFill/>
          <a:ln>
            <a:noFill/>
          </a:ln>
        </p:spPr>
        <p:txBody>
          <a:bodyPr wrap="square" lIns="0" tIns="0" rIns="0" bIns="0" rtlCol="0" anchor="ctr" anchorCtr="0">
            <a:spAutoFit/>
          </a:bodyPr>
          <a:lstStyle/>
          <a:p>
            <a:r>
              <a:rPr kumimoji="1" lang="ja-JP" altLang="en-US" sz="900" dirty="0">
                <a:latin typeface="游ゴシック" panose="020B0400000000000000" pitchFamily="50" charset="-128"/>
                <a:ea typeface="游ゴシック" panose="020B0400000000000000" pitchFamily="50" charset="-128"/>
              </a:rPr>
              <a:t>図：内閣府「一斉帰宅抑制における従業員等のための備蓄の考え方」</a:t>
            </a:r>
          </a:p>
        </p:txBody>
      </p:sp>
      <p:graphicFrame>
        <p:nvGraphicFramePr>
          <p:cNvPr id="12" name="オブジェクト 11">
            <a:extLst>
              <a:ext uri="{FF2B5EF4-FFF2-40B4-BE49-F238E27FC236}">
                <a16:creationId xmlns:a16="http://schemas.microsoft.com/office/drawing/2014/main" id="{8DCDAC3E-AAAB-48DD-9256-264D3212CBD8}"/>
              </a:ext>
            </a:extLst>
          </p:cNvPr>
          <p:cNvGraphicFramePr>
            <a:graphicFrameLocks noChangeAspect="1"/>
          </p:cNvGraphicFramePr>
          <p:nvPr>
            <p:extLst>
              <p:ext uri="{D42A27DB-BD31-4B8C-83A1-F6EECF244321}">
                <p14:modId xmlns:p14="http://schemas.microsoft.com/office/powerpoint/2010/main" val="736869383"/>
              </p:ext>
            </p:extLst>
          </p:nvPr>
        </p:nvGraphicFramePr>
        <p:xfrm>
          <a:off x="5928813" y="3429000"/>
          <a:ext cx="3464469" cy="1597898"/>
        </p:xfrm>
        <a:graphic>
          <a:graphicData uri="http://schemas.openxmlformats.org/presentationml/2006/ole">
            <mc:AlternateContent xmlns:mc="http://schemas.openxmlformats.org/markup-compatibility/2006">
              <mc:Choice xmlns:v="urn:schemas-microsoft-com:vml" Requires="v">
                <p:oleObj spid="_x0000_s1077" name="ワークシート" r:id="rId3" imgW="4667389" imgH="2152498" progId="Excel.Sheet.12">
                  <p:embed/>
                </p:oleObj>
              </mc:Choice>
              <mc:Fallback>
                <p:oleObj name="ワークシート" r:id="rId3" imgW="4667389" imgH="2152498" progId="Excel.Sheet.12">
                  <p:embed/>
                  <p:pic>
                    <p:nvPicPr>
                      <p:cNvPr id="4" name="オブジェクト 3"/>
                      <p:cNvPicPr/>
                      <p:nvPr/>
                    </p:nvPicPr>
                    <p:blipFill>
                      <a:blip r:embed="rId4"/>
                      <a:stretch>
                        <a:fillRect/>
                      </a:stretch>
                    </p:blipFill>
                    <p:spPr>
                      <a:xfrm>
                        <a:off x="5928813" y="3429000"/>
                        <a:ext cx="3464469" cy="1597898"/>
                      </a:xfrm>
                      <a:prstGeom prst="rect">
                        <a:avLst/>
                      </a:prstGeom>
                    </p:spPr>
                  </p:pic>
                </p:oleObj>
              </mc:Fallback>
            </mc:AlternateContent>
          </a:graphicData>
        </a:graphic>
      </p:graphicFrame>
      <p:sp>
        <p:nvSpPr>
          <p:cNvPr id="10" name="テキスト ボックス 9">
            <a:extLst>
              <a:ext uri="{FF2B5EF4-FFF2-40B4-BE49-F238E27FC236}">
                <a16:creationId xmlns:a16="http://schemas.microsoft.com/office/drawing/2014/main" id="{97EF5789-A535-4ED7-BB3B-5B272D1311DC}"/>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3" name="スライド番号プレースホルダー 5">
            <a:extLst>
              <a:ext uri="{FF2B5EF4-FFF2-40B4-BE49-F238E27FC236}">
                <a16:creationId xmlns:a16="http://schemas.microsoft.com/office/drawing/2014/main" id="{DC350DD9-85E3-4F1B-A043-0FDA7829EF3D}"/>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42305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7d87a639-d42b-4829-9470-d6dd1abff90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dirty="0">
                <a:solidFill>
                  <a:srgbClr val="FFFFFF">
                    <a:alpha val="100000"/>
                  </a:srgbClr>
                </a:solidFill>
                <a:latin typeface="游ゴシック"/>
              </a:rPr>
              <a:t>4</a:t>
            </a:r>
            <a:endParaRPr lang="en-US" sz="8000" u="none" strike="noStrike" cap="none" spc="0" dirty="0">
              <a:solidFill>
                <a:srgbClr val="FFFFFF">
                  <a:alpha val="100000"/>
                </a:srgbClr>
              </a:solidFill>
              <a:latin typeface="游ゴシック"/>
            </a:endParaRP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ja-JP" altLang="en-US" sz="3200" b="1" dirty="0">
                <a:solidFill>
                  <a:srgbClr val="000000">
                    <a:alpha val="100000"/>
                  </a:srgbClr>
                </a:solidFill>
                <a:latin typeface="游ゴシック"/>
              </a:rPr>
              <a:t>好取組事例</a:t>
            </a:r>
            <a:endParaRPr lang="en-US" sz="3200" b="1" u="none" strike="noStrike" cap="none" spc="0" dirty="0">
              <a:solidFill>
                <a:srgbClr val="000000">
                  <a:alpha val="100000"/>
                </a:srgbClr>
              </a:solidFill>
              <a:latin typeface="游ゴシック"/>
            </a:endParaRPr>
          </a:p>
        </p:txBody>
      </p:sp>
      <p:sp>
        <p:nvSpPr>
          <p:cNvPr id="8" name="テキスト ボックス 7">
            <a:extLst>
              <a:ext uri="{FF2B5EF4-FFF2-40B4-BE49-F238E27FC236}">
                <a16:creationId xmlns:a16="http://schemas.microsoft.com/office/drawing/2014/main" id="{3560C2C7-082A-47B7-9E67-16FC3A2A70E4}"/>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A3CCD447-009F-4B4F-8AEC-363FC2620DCA}"/>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62838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101304189"/>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25-01</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台風接近時対応マニュアルの策定</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en-US" alt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台風接近時のマニュアルと具合的な行動について構内図面上に可視化し、「どこで・何をするか」がまとめられています。</a:t>
                      </a: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8" name="図 7">
            <a:extLst>
              <a:ext uri="{FF2B5EF4-FFF2-40B4-BE49-F238E27FC236}">
                <a16:creationId xmlns:a16="http://schemas.microsoft.com/office/drawing/2014/main" id="{26347A8A-BD86-4CA5-85EE-DFF05A086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9595" y="4254666"/>
            <a:ext cx="2559216" cy="1919412"/>
          </a:xfrm>
          <a:prstGeom prst="rect">
            <a:avLst/>
          </a:prstGeom>
        </p:spPr>
      </p:pic>
      <p:pic>
        <p:nvPicPr>
          <p:cNvPr id="16" name="図 15">
            <a:extLst>
              <a:ext uri="{FF2B5EF4-FFF2-40B4-BE49-F238E27FC236}">
                <a16:creationId xmlns:a16="http://schemas.microsoft.com/office/drawing/2014/main" id="{F92AC413-6169-4ECF-A3D0-C211AF23B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595" y="2236176"/>
            <a:ext cx="2559216" cy="1919412"/>
          </a:xfrm>
          <a:prstGeom prst="rect">
            <a:avLst/>
          </a:prstGeom>
        </p:spPr>
      </p:pic>
      <p:sp>
        <p:nvSpPr>
          <p:cNvPr id="14" name="スライド番号プレースホルダー 5">
            <a:extLst>
              <a:ext uri="{FF2B5EF4-FFF2-40B4-BE49-F238E27FC236}">
                <a16:creationId xmlns:a16="http://schemas.microsoft.com/office/drawing/2014/main" id="{1A3C6564-F883-4D0E-82F1-5BEBD874A331}"/>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59400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903119288"/>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25-01</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中長期修繕</a:t>
                      </a: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計画の策定</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en-US" alt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毎年</a:t>
                      </a:r>
                      <a:r>
                        <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8</a:t>
                      </a: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a:t>
                      </a:r>
                      <a:r>
                        <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a:t>
                      </a: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月に修繕が必要な箇所を洗い出し、中長期修繕計画を策定しています。</a:t>
                      </a: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4" name="図 3">
            <a:extLst>
              <a:ext uri="{FF2B5EF4-FFF2-40B4-BE49-F238E27FC236}">
                <a16:creationId xmlns:a16="http://schemas.microsoft.com/office/drawing/2014/main" id="{17EC4D71-B8B3-44DC-817A-3EBB35573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5361" y="2204864"/>
            <a:ext cx="2507434" cy="1880576"/>
          </a:xfrm>
          <a:prstGeom prst="rect">
            <a:avLst/>
          </a:prstGeom>
        </p:spPr>
      </p:pic>
      <p:pic>
        <p:nvPicPr>
          <p:cNvPr id="6" name="図 5">
            <a:extLst>
              <a:ext uri="{FF2B5EF4-FFF2-40B4-BE49-F238E27FC236}">
                <a16:creationId xmlns:a16="http://schemas.microsoft.com/office/drawing/2014/main" id="{F16DACDD-6F5A-4264-8C61-65981976A4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5361" y="4247105"/>
            <a:ext cx="2481868" cy="1861401"/>
          </a:xfrm>
          <a:prstGeom prst="rect">
            <a:avLst/>
          </a:prstGeom>
        </p:spPr>
      </p:pic>
      <p:sp>
        <p:nvSpPr>
          <p:cNvPr id="14" name="スライド番号プレースホルダー 5">
            <a:extLst>
              <a:ext uri="{FF2B5EF4-FFF2-40B4-BE49-F238E27FC236}">
                <a16:creationId xmlns:a16="http://schemas.microsoft.com/office/drawing/2014/main" id="{49EFC875-D58B-4153-A15E-E5C85E96B3F2}"/>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83189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704206235"/>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25-03</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エアコン室外機の塩害対策</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ja-JP" altLang="en-US"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屋外</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対象拠点は海に面しており塩害の影響を受けやすいと考えられますが、エアコンの室外機には塩害仕様のものを使用しています。</a:t>
                      </a: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4" name="図 3">
            <a:extLst>
              <a:ext uri="{FF2B5EF4-FFF2-40B4-BE49-F238E27FC236}">
                <a16:creationId xmlns:a16="http://schemas.microsoft.com/office/drawing/2014/main" id="{EE9F8E86-B1A6-4F27-96F4-1AC3AB08DD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2540" y="2315190"/>
            <a:ext cx="2388358" cy="1791268"/>
          </a:xfrm>
          <a:prstGeom prst="rect">
            <a:avLst/>
          </a:prstGeom>
        </p:spPr>
      </p:pic>
      <p:pic>
        <p:nvPicPr>
          <p:cNvPr id="6" name="図 5">
            <a:extLst>
              <a:ext uri="{FF2B5EF4-FFF2-40B4-BE49-F238E27FC236}">
                <a16:creationId xmlns:a16="http://schemas.microsoft.com/office/drawing/2014/main" id="{A0833AD5-8D93-4D57-B76B-F96A70B1D3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2540" y="4259275"/>
            <a:ext cx="2388358" cy="1791268"/>
          </a:xfrm>
          <a:prstGeom prst="rect">
            <a:avLst/>
          </a:prstGeom>
        </p:spPr>
      </p:pic>
      <p:sp>
        <p:nvSpPr>
          <p:cNvPr id="14" name="スライド番号プレースホルダー 5">
            <a:extLst>
              <a:ext uri="{FF2B5EF4-FFF2-40B4-BE49-F238E27FC236}">
                <a16:creationId xmlns:a16="http://schemas.microsoft.com/office/drawing/2014/main" id="{B994DAFF-5DAA-4427-9C1A-CEF62C62E97A}"/>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8683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7d87a639-d42b-4829-9470-d6dd1abff90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dirty="0">
                <a:solidFill>
                  <a:srgbClr val="FFFFFF">
                    <a:alpha val="100000"/>
                  </a:srgbClr>
                </a:solidFill>
                <a:latin typeface="游ゴシック"/>
              </a:rPr>
              <a:t>5</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風災リスク</a:t>
            </a:r>
          </a:p>
        </p:txBody>
      </p:sp>
      <p:sp>
        <p:nvSpPr>
          <p:cNvPr id="8" name="テキスト ボックス 7">
            <a:extLst>
              <a:ext uri="{FF2B5EF4-FFF2-40B4-BE49-F238E27FC236}">
                <a16:creationId xmlns:a16="http://schemas.microsoft.com/office/drawing/2014/main" id="{73892F09-E944-4505-8212-04ABB1B0B69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537D57C2-1F96-4FBA-9D27-D4542AA0E0A2}"/>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14300" y="361950"/>
          <a:ext cx="9820275" cy="6705600"/>
          <a:chOff x="114300" y="361950"/>
          <a:chExt cx="98202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5</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風災ハザード情報</a:t>
            </a:r>
          </a:p>
        </p:txBody>
      </p:sp>
      <p:sp>
        <p:nvSpPr>
          <p:cNvPr id="6" name="テキスト ボックス 5"/>
          <p:cNvSpPr txBox="1"/>
          <p:nvPr/>
        </p:nvSpPr>
        <p:spPr>
          <a:xfrm>
            <a:off x="123825" y="1266824"/>
            <a:ext cx="9696450" cy="942975"/>
          </a:xfrm>
          <a:prstGeom prst="rect">
            <a:avLst/>
          </a:prstGeom>
          <a:solidFill>
            <a:srgbClr val="CCE0DE">
              <a:alpha val="100000"/>
            </a:srgbClr>
          </a:solidFill>
        </p:spPr>
        <p:txBody>
          <a:bodyPr vert="horz" lIns="91440" tIns="45720" rIns="91440" bIns="4572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2000</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年に改正された現行の建築基準法では、</a:t>
            </a:r>
            <a:r>
              <a:rPr kumimoji="1" lang="zh-TW"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鹿児島県熊毛郡屋久島町</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における設計基準風速は</a:t>
            </a:r>
            <a:r>
              <a:rPr kumimoji="1" lang="en-US" altLang="ja-JP" sz="1400" kern="0" dirty="0">
                <a:latin typeface="游ゴシック" panose="020B0400000000000000" pitchFamily="50" charset="-128"/>
                <a:ea typeface="游ゴシック" panose="020B0400000000000000" pitchFamily="50" charset="-128"/>
              </a:rPr>
              <a:t>44</a:t>
            </a: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m/s</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で、現在の建築設計ではこの風速に対して建物が損傷しないことを目標としています。</a:t>
            </a:r>
            <a:r>
              <a:rPr kumimoji="1" lang="en-US" altLang="ja-JP" sz="1400" kern="0" dirty="0">
                <a:latin typeface="游ゴシック" panose="020B0400000000000000" pitchFamily="50" charset="-128"/>
                <a:ea typeface="游ゴシック" panose="020B0400000000000000" pitchFamily="50" charset="-128"/>
              </a:rPr>
              <a:t>2000</a:t>
            </a:r>
            <a:r>
              <a:rPr kumimoji="1" lang="ja-JP" altLang="en-US" sz="1400" kern="0" dirty="0">
                <a:latin typeface="游ゴシック" panose="020B0400000000000000" pitchFamily="50" charset="-128"/>
                <a:ea typeface="游ゴシック" panose="020B0400000000000000" pitchFamily="50" charset="-128"/>
              </a:rPr>
              <a:t>年以前に竣工した建物については本設計基準風速は考慮されていません。</a:t>
            </a:r>
            <a:endPar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調査拠点に最も近い気象観測点（屋久島）における観測史上</a:t>
            </a: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1</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位の最大風速および最大瞬間風速は下表のとおりです。</a:t>
            </a:r>
            <a:endPar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endParaRPr>
          </a:p>
          <a:p>
            <a:pPr marL="47625" marR="0" lvl="0" indent="0" algn="l" rtl="0" fontAlgn="t">
              <a:lnSpc>
                <a:spcPct val="100000"/>
              </a:lnSpc>
              <a:spcBef>
                <a:spcPts val="0"/>
              </a:spcBef>
              <a:spcAft>
                <a:spcPts val="0"/>
              </a:spcAft>
            </a:pPr>
            <a:endParaRPr sz="1400" dirty="0">
              <a:latin typeface="+mn-ea"/>
            </a:endParaRPr>
          </a:p>
        </p:txBody>
      </p:sp>
      <p:graphicFrame>
        <p:nvGraphicFramePr>
          <p:cNvPr id="7" name="表 6"/>
          <p:cNvGraphicFramePr>
            <a:graphicFrameLocks noGrp="1"/>
          </p:cNvGraphicFramePr>
          <p:nvPr>
            <p:extLst>
              <p:ext uri="{D42A27DB-BD31-4B8C-83A1-F6EECF244321}">
                <p14:modId xmlns:p14="http://schemas.microsoft.com/office/powerpoint/2010/main" val="4222044385"/>
              </p:ext>
            </p:extLst>
          </p:nvPr>
        </p:nvGraphicFramePr>
        <p:xfrm>
          <a:off x="114300" y="2714625"/>
          <a:ext cx="9696450" cy="53721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1939290">
                  <a:extLst>
                    <a:ext uri="{9D8B030D-6E8A-4147-A177-3AD203B41FA5}">
                      <a16:colId xmlns:a16="http://schemas.microsoft.com/office/drawing/2014/main" val="20001"/>
                    </a:ext>
                  </a:extLst>
                </a:gridCol>
                <a:gridCol w="1939290">
                  <a:extLst>
                    <a:ext uri="{9D8B030D-6E8A-4147-A177-3AD203B41FA5}">
                      <a16:colId xmlns:a16="http://schemas.microsoft.com/office/drawing/2014/main" val="20002"/>
                    </a:ext>
                  </a:extLst>
                </a:gridCol>
                <a:gridCol w="1939290">
                  <a:extLst>
                    <a:ext uri="{9D8B030D-6E8A-4147-A177-3AD203B41FA5}">
                      <a16:colId xmlns:a16="http://schemas.microsoft.com/office/drawing/2014/main" val="20003"/>
                    </a:ext>
                  </a:extLst>
                </a:gridCol>
                <a:gridCol w="1939290">
                  <a:extLst>
                    <a:ext uri="{9D8B030D-6E8A-4147-A177-3AD203B41FA5}">
                      <a16:colId xmlns:a16="http://schemas.microsoft.com/office/drawing/2014/main" val="20004"/>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気象庁観測地点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観測地点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基準風速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基準風速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市町村</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ja-JP" altLang="en-US" sz="1400" u="none" strike="noStrike" cap="none" spc="0" dirty="0">
                          <a:solidFill>
                            <a:srgbClr val="000000">
                              <a:alpha val="100000"/>
                            </a:srgbClr>
                          </a:solidFill>
                          <a:latin typeface="游ゴシック"/>
                        </a:rPr>
                        <a:t>屋久島</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44m/s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屋久島町</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839803354"/>
              </p:ext>
            </p:extLst>
          </p:nvPr>
        </p:nvGraphicFramePr>
        <p:xfrm>
          <a:off x="123825" y="3400425"/>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1939290">
                  <a:extLst>
                    <a:ext uri="{9D8B030D-6E8A-4147-A177-3AD203B41FA5}">
                      <a16:colId xmlns:a16="http://schemas.microsoft.com/office/drawing/2014/main" val="20001"/>
                    </a:ext>
                  </a:extLst>
                </a:gridCol>
                <a:gridCol w="1939290">
                  <a:extLst>
                    <a:ext uri="{9D8B030D-6E8A-4147-A177-3AD203B41FA5}">
                      <a16:colId xmlns:a16="http://schemas.microsoft.com/office/drawing/2014/main" val="20002"/>
                    </a:ext>
                  </a:extLst>
                </a:gridCol>
                <a:gridCol w="1939290">
                  <a:extLst>
                    <a:ext uri="{9D8B030D-6E8A-4147-A177-3AD203B41FA5}">
                      <a16:colId xmlns:a16="http://schemas.microsoft.com/office/drawing/2014/main" val="20003"/>
                    </a:ext>
                  </a:extLst>
                </a:gridCol>
                <a:gridCol w="1939290">
                  <a:extLst>
                    <a:ext uri="{9D8B030D-6E8A-4147-A177-3AD203B41FA5}">
                      <a16:colId xmlns:a16="http://schemas.microsoft.com/office/drawing/2014/main" val="20004"/>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強風発生頻度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≧10.0m/s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≧15.0m/s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≧20.0m/s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≧30.0m/s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3424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 523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61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7</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1995/1/1</a:t>
                      </a:r>
                      <a:r>
                        <a:rPr lang="ja-JP" altLang="en-US" sz="1400" u="none" strike="noStrike" cap="none" spc="0" dirty="0">
                          <a:solidFill>
                            <a:srgbClr val="000000">
                              <a:alpha val="100000"/>
                            </a:srgbClr>
                          </a:solidFill>
                          <a:latin typeface="游ゴシック"/>
                        </a:rPr>
                        <a:t>～</a:t>
                      </a:r>
                      <a:r>
                        <a:rPr lang="en-US" altLang="ja-JP" sz="1400" u="none" strike="noStrike" cap="none" spc="0" dirty="0">
                          <a:solidFill>
                            <a:srgbClr val="000000">
                              <a:alpha val="100000"/>
                            </a:srgbClr>
                          </a:solidFill>
                          <a:latin typeface="游ゴシック"/>
                        </a:rPr>
                        <a:t>2024/12/31</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561628632"/>
              </p:ext>
            </p:extLst>
          </p:nvPr>
        </p:nvGraphicFramePr>
        <p:xfrm>
          <a:off x="123825" y="4400550"/>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2585720">
                  <a:extLst>
                    <a:ext uri="{9D8B030D-6E8A-4147-A177-3AD203B41FA5}">
                      <a16:colId xmlns:a16="http://schemas.microsoft.com/office/drawing/2014/main" val="20003"/>
                    </a:ext>
                  </a:extLst>
                </a:gridCol>
                <a:gridCol w="2585720">
                  <a:extLst>
                    <a:ext uri="{9D8B030D-6E8A-4147-A177-3AD203B41FA5}">
                      <a16:colId xmlns:a16="http://schemas.microsoft.com/office/drawing/2014/main" val="20007"/>
                    </a:ext>
                  </a:extLst>
                </a:gridCol>
                <a:gridCol w="2585720">
                  <a:extLst>
                    <a:ext uri="{9D8B030D-6E8A-4147-A177-3AD203B41FA5}">
                      <a16:colId xmlns:a16="http://schemas.microsoft.com/office/drawing/2014/main" val="20011"/>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最大瞬間風速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風速</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風向</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発生日</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61.2m/s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東北東</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1964/9/24</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3">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1937/10</a:t>
                      </a:r>
                      <a:r>
                        <a:rPr lang="ja-JP" altLang="en-US" sz="1400" u="none" strike="noStrike" cap="none" spc="0" dirty="0">
                          <a:solidFill>
                            <a:srgbClr val="000000">
                              <a:alpha val="100000"/>
                            </a:srgbClr>
                          </a:solidFill>
                          <a:latin typeface="游ゴシック"/>
                        </a:rPr>
                        <a:t>～</a:t>
                      </a:r>
                      <a:r>
                        <a:rPr lang="en-US" sz="1400" u="none" strike="noStrike" cap="none" spc="0" dirty="0">
                          <a:solidFill>
                            <a:srgbClr val="000000">
                              <a:alpha val="100000"/>
                            </a:srgbClr>
                          </a:solidFill>
                          <a:latin typeface="游ゴシック"/>
                        </a:rPr>
                        <a:t>2025/6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306712497"/>
              </p:ext>
            </p:extLst>
          </p:nvPr>
        </p:nvGraphicFramePr>
        <p:xfrm>
          <a:off x="123825" y="5391150"/>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2585720">
                  <a:extLst>
                    <a:ext uri="{9D8B030D-6E8A-4147-A177-3AD203B41FA5}">
                      <a16:colId xmlns:a16="http://schemas.microsoft.com/office/drawing/2014/main" val="20003"/>
                    </a:ext>
                  </a:extLst>
                </a:gridCol>
                <a:gridCol w="2585720">
                  <a:extLst>
                    <a:ext uri="{9D8B030D-6E8A-4147-A177-3AD203B41FA5}">
                      <a16:colId xmlns:a16="http://schemas.microsoft.com/office/drawing/2014/main" val="20007"/>
                    </a:ext>
                  </a:extLst>
                </a:gridCol>
                <a:gridCol w="2585720">
                  <a:extLst>
                    <a:ext uri="{9D8B030D-6E8A-4147-A177-3AD203B41FA5}">
                      <a16:colId xmlns:a16="http://schemas.microsoft.com/office/drawing/2014/main" val="20011"/>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最大風速</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風速</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風向</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発生日</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50.2m/s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東北東</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1964/9/24</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3">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1937/10～2025/6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sp>
        <p:nvSpPr>
          <p:cNvPr id="12" name="テキスト ボックス 11">
            <a:extLst>
              <a:ext uri="{FF2B5EF4-FFF2-40B4-BE49-F238E27FC236}">
                <a16:creationId xmlns:a16="http://schemas.microsoft.com/office/drawing/2014/main" id="{931021AD-6003-4308-8063-D8740993F425}"/>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3" name="スライド番号プレースホルダー 5">
            <a:extLst>
              <a:ext uri="{FF2B5EF4-FFF2-40B4-BE49-F238E27FC236}">
                <a16:creationId xmlns:a16="http://schemas.microsoft.com/office/drawing/2014/main" id="{8BB11450-DCA8-46B2-87E4-810D7F886F75}"/>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風災ハザード情報</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sp>
        <p:nvSpPr>
          <p:cNvPr id="18"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26" name="正方形/長方形 25">
            <a:extLst>
              <a:ext uri="{FF2B5EF4-FFF2-40B4-BE49-F238E27FC236}">
                <a16:creationId xmlns:a16="http://schemas.microsoft.com/office/drawing/2014/main" id="{144158BF-13AD-4002-AEA8-11BB06BFF836}"/>
              </a:ext>
            </a:extLst>
          </p:cNvPr>
          <p:cNvSpPr/>
          <p:nvPr/>
        </p:nvSpPr>
        <p:spPr>
          <a:xfrm>
            <a:off x="360000" y="5960013"/>
            <a:ext cx="3611925" cy="430887"/>
          </a:xfrm>
          <a:prstGeom prst="rect">
            <a:avLst/>
          </a:prstGeom>
        </p:spPr>
        <p:txBody>
          <a:bodyPr wrap="square">
            <a:spAutoFit/>
          </a:bodyPr>
          <a:lstStyle/>
          <a:p>
            <a:pPr algn="ctr"/>
            <a:r>
              <a:rPr lang="ja-JP" altLang="en-US" sz="1100" dirty="0">
                <a:effectLst/>
                <a:latin typeface="游ゴシック" panose="020B0400000000000000" pitchFamily="50" charset="-128"/>
                <a:ea typeface="游ゴシック" panose="020B0400000000000000" pitchFamily="50" charset="-128"/>
              </a:rPr>
              <a:t>風向別強風発生頻度分析</a:t>
            </a:r>
            <a:endParaRPr lang="en-US" altLang="ja-JP" sz="1100" dirty="0">
              <a:effectLst/>
              <a:latin typeface="游ゴシック" panose="020B0400000000000000" pitchFamily="50" charset="-128"/>
              <a:ea typeface="游ゴシック" panose="020B0400000000000000" pitchFamily="50" charset="-128"/>
            </a:endParaRPr>
          </a:p>
          <a:p>
            <a:pPr algn="r"/>
            <a:r>
              <a:rPr lang="ja-JP" altLang="en-US" sz="1100" dirty="0">
                <a:effectLst/>
                <a:latin typeface="游ゴシック" panose="020B0400000000000000" pitchFamily="50" charset="-128"/>
                <a:ea typeface="游ゴシック" panose="020B0400000000000000" pitchFamily="50" charset="-128"/>
              </a:rPr>
              <a:t>（出典：気象庁「過去の気象データ検索」）</a:t>
            </a:r>
          </a:p>
        </p:txBody>
      </p:sp>
      <p:sp>
        <p:nvSpPr>
          <p:cNvPr id="27" name="正方形/長方形 26">
            <a:extLst>
              <a:ext uri="{FF2B5EF4-FFF2-40B4-BE49-F238E27FC236}">
                <a16:creationId xmlns:a16="http://schemas.microsoft.com/office/drawing/2014/main" id="{2E35B645-3547-4440-8CC6-97F317D4985A}"/>
              </a:ext>
            </a:extLst>
          </p:cNvPr>
          <p:cNvSpPr/>
          <p:nvPr/>
        </p:nvSpPr>
        <p:spPr>
          <a:xfrm>
            <a:off x="5135417" y="5960014"/>
            <a:ext cx="4650229" cy="430887"/>
          </a:xfrm>
          <a:prstGeom prst="rect">
            <a:avLst/>
          </a:prstGeom>
        </p:spPr>
        <p:txBody>
          <a:bodyPr wrap="square">
            <a:spAutoFit/>
          </a:bodyPr>
          <a:lstStyle/>
          <a:p>
            <a:pPr algn="ctr"/>
            <a:r>
              <a:rPr lang="ja-JP" altLang="en-US" sz="1100" dirty="0">
                <a:latin typeface="游ゴシック" panose="020B0400000000000000" pitchFamily="50" charset="-128"/>
                <a:ea typeface="游ゴシック" panose="020B0400000000000000" pitchFamily="50" charset="-128"/>
              </a:rPr>
              <a:t>月別</a:t>
            </a:r>
            <a:r>
              <a:rPr lang="ja-JP" altLang="en-US" sz="1100" dirty="0">
                <a:effectLst/>
                <a:latin typeface="游ゴシック" panose="020B0400000000000000" pitchFamily="50" charset="-128"/>
                <a:ea typeface="游ゴシック" panose="020B0400000000000000" pitchFamily="50" charset="-128"/>
              </a:rPr>
              <a:t>強風発生頻度分析</a:t>
            </a:r>
            <a:endParaRPr lang="en-US" altLang="ja-JP" sz="1100" dirty="0">
              <a:effectLst/>
              <a:latin typeface="游ゴシック" panose="020B0400000000000000" pitchFamily="50" charset="-128"/>
              <a:ea typeface="游ゴシック" panose="020B0400000000000000" pitchFamily="50" charset="-128"/>
            </a:endParaRPr>
          </a:p>
          <a:p>
            <a:pPr algn="ctr"/>
            <a:r>
              <a:rPr lang="ja-JP" altLang="en-US" sz="1100" dirty="0">
                <a:effectLst/>
                <a:latin typeface="游ゴシック" panose="020B0400000000000000" pitchFamily="50" charset="-128"/>
                <a:ea typeface="游ゴシック" panose="020B0400000000000000" pitchFamily="50" charset="-128"/>
              </a:rPr>
              <a:t>（出典：気象庁「過去の気象データ検索」）</a:t>
            </a:r>
          </a:p>
        </p:txBody>
      </p:sp>
      <p:sp>
        <p:nvSpPr>
          <p:cNvPr id="30" name="テキスト ボックス 7">
            <a:extLst>
              <a:ext uri="{FF2B5EF4-FFF2-40B4-BE49-F238E27FC236}">
                <a16:creationId xmlns:a16="http://schemas.microsoft.com/office/drawing/2014/main" id="{86C80994-3A1C-4527-A4C7-86BC2475C4A0}"/>
              </a:ext>
            </a:extLst>
          </p:cNvPr>
          <p:cNvSpPr txBox="1">
            <a:spLocks noChangeArrowheads="1"/>
          </p:cNvSpPr>
          <p:nvPr/>
        </p:nvSpPr>
        <p:spPr bwMode="auto">
          <a:xfrm>
            <a:off x="128587" y="1367095"/>
            <a:ext cx="9648825" cy="894773"/>
          </a:xfrm>
          <a:prstGeom prst="rect">
            <a:avLst/>
          </a:prstGeom>
          <a:solidFill>
            <a:srgbClr val="CCE0DE"/>
          </a:solidFill>
          <a:ln>
            <a:noFill/>
          </a:ln>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R="0" lvl="0" algn="l" defTabSz="457200" rtl="0" eaLnBrk="1" fontAlgn="auto" latinLnBrk="0" hangingPunct="1">
              <a:lnSpc>
                <a:spcPct val="100000"/>
              </a:lnSpc>
              <a:spcBef>
                <a:spcPts val="0"/>
              </a:spcBef>
              <a:spcAft>
                <a:spcPts val="0"/>
              </a:spcAft>
              <a:buClrTx/>
              <a:buSzTx/>
              <a:tabLst/>
              <a:defRPr/>
            </a:pPr>
            <a:r>
              <a:rPr kumimoji="1" lang="ja-JP" altLang="en-US" sz="1400" b="0" i="0" u="none" strike="noStrike" kern="1200" cap="none" spc="0" normalizeH="0" baseline="0" noProof="0" dirty="0">
                <a:ln>
                  <a:noFill/>
                </a:ln>
                <a:effectLst/>
                <a:uLnTx/>
                <a:uFillTx/>
                <a:latin typeface="+mn-ea"/>
                <a:ea typeface="+mn-ea"/>
                <a:cs typeface="+mn-cs"/>
              </a:rPr>
              <a:t>気象観測点（屋久島）で</a:t>
            </a:r>
            <a:r>
              <a:rPr kumimoji="1" lang="en-US" altLang="ja-JP" sz="1400" b="0" i="0" u="none" strike="noStrike" kern="1200" cap="none" spc="0" normalizeH="0" baseline="0" noProof="0" dirty="0">
                <a:ln>
                  <a:noFill/>
                </a:ln>
                <a:effectLst/>
                <a:uLnTx/>
                <a:uFillTx/>
                <a:latin typeface="+mn-ea"/>
                <a:ea typeface="+mn-ea"/>
                <a:cs typeface="+mn-cs"/>
              </a:rPr>
              <a:t>1995</a:t>
            </a:r>
            <a:r>
              <a:rPr kumimoji="1" lang="ja-JP" altLang="en-US" sz="1400" b="0" i="0" u="none" strike="noStrike" kern="1200" cap="none" spc="0" normalizeH="0" baseline="0" noProof="0" dirty="0">
                <a:ln>
                  <a:noFill/>
                </a:ln>
                <a:effectLst/>
                <a:uLnTx/>
                <a:uFillTx/>
                <a:latin typeface="+mn-ea"/>
                <a:ea typeface="+mn-ea"/>
                <a:cs typeface="+mn-cs"/>
              </a:rPr>
              <a:t>年以降に観測された</a:t>
            </a:r>
            <a:r>
              <a:rPr lang="en-US" altLang="ja-JP" sz="1400" dirty="0">
                <a:latin typeface="+mn-ea"/>
                <a:ea typeface="+mn-ea"/>
              </a:rPr>
              <a:t>30</a:t>
            </a:r>
            <a:r>
              <a:rPr kumimoji="1" lang="ja-JP" altLang="en-US" sz="1400" b="0" i="0" u="none" strike="noStrike" kern="1200" cap="none" spc="0" normalizeH="0" baseline="0" noProof="0" dirty="0">
                <a:ln>
                  <a:noFill/>
                </a:ln>
                <a:effectLst/>
                <a:uLnTx/>
                <a:uFillTx/>
                <a:latin typeface="+mn-ea"/>
                <a:ea typeface="+mn-ea"/>
                <a:cs typeface="+mn-cs"/>
              </a:rPr>
              <a:t>年間の日最大風速を階級別に集計し、風向別、発生月別に分析した結果は下図のとおりです。風向に関して風</a:t>
            </a:r>
            <a:r>
              <a:rPr lang="ja-JP" altLang="en-US" sz="1400" dirty="0">
                <a:latin typeface="+mn-ea"/>
                <a:ea typeface="+mn-ea"/>
              </a:rPr>
              <a:t>は北西、東南東方向から吹きやすく</a:t>
            </a:r>
            <a:r>
              <a:rPr kumimoji="1" lang="ja-JP" altLang="en-US" sz="1400" b="0" i="0" u="none" strike="noStrike" kern="1200" cap="none" spc="0" normalizeH="0" baseline="0" noProof="0" dirty="0">
                <a:ln>
                  <a:noFill/>
                </a:ln>
                <a:effectLst/>
                <a:uLnTx/>
                <a:uFillTx/>
                <a:latin typeface="+mn-ea"/>
                <a:ea typeface="+mn-ea"/>
                <a:cs typeface="+mn-cs"/>
              </a:rPr>
              <a:t>、</a:t>
            </a:r>
            <a:r>
              <a:rPr lang="en-US" altLang="ja-JP" sz="1400" dirty="0">
                <a:latin typeface="+mn-ea"/>
                <a:ea typeface="+mn-ea"/>
              </a:rPr>
              <a:t>8~10</a:t>
            </a:r>
            <a:r>
              <a:rPr kumimoji="1" lang="ja-JP" altLang="en-US" sz="1400" b="0" i="0" u="none" strike="noStrike" kern="1200" cap="none" spc="0" normalizeH="0" baseline="0" noProof="0" dirty="0">
                <a:ln>
                  <a:noFill/>
                </a:ln>
                <a:effectLst/>
                <a:uLnTx/>
                <a:uFillTx/>
                <a:latin typeface="+mn-ea"/>
                <a:ea typeface="+mn-ea"/>
                <a:cs typeface="+mn-cs"/>
              </a:rPr>
              <a:t>月の台風が多い季節に</a:t>
            </a:r>
            <a:r>
              <a:rPr kumimoji="1" lang="en-US" altLang="ja-JP" sz="1400" b="0" i="0" u="none" strike="noStrike" kern="1200" cap="none" spc="0" normalizeH="0" baseline="0" noProof="0" dirty="0">
                <a:ln>
                  <a:noFill/>
                </a:ln>
                <a:effectLst/>
                <a:uLnTx/>
                <a:uFillTx/>
                <a:latin typeface="+mn-ea"/>
                <a:ea typeface="+mn-ea"/>
                <a:cs typeface="+mn-cs"/>
              </a:rPr>
              <a:t>20m/s</a:t>
            </a:r>
            <a:r>
              <a:rPr kumimoji="1" lang="ja-JP" altLang="en-US" sz="1400" b="0" i="0" u="none" strike="noStrike" kern="1200" cap="none" spc="0" normalizeH="0" baseline="0" noProof="0" dirty="0">
                <a:ln>
                  <a:noFill/>
                </a:ln>
                <a:effectLst/>
                <a:uLnTx/>
                <a:uFillTx/>
                <a:latin typeface="+mn-ea"/>
                <a:ea typeface="+mn-ea"/>
                <a:cs typeface="+mn-cs"/>
              </a:rPr>
              <a:t>以上の強風</a:t>
            </a:r>
            <a:r>
              <a:rPr lang="ja-JP" altLang="en-US" sz="1400" dirty="0">
                <a:latin typeface="+mn-ea"/>
                <a:ea typeface="+mn-ea"/>
              </a:rPr>
              <a:t>の発生頻度が増加しています</a:t>
            </a:r>
            <a:r>
              <a:rPr kumimoji="1" lang="ja-JP" altLang="en-US" sz="1400" b="0" i="0" u="none" strike="noStrike" kern="1200" cap="none" spc="0" normalizeH="0" baseline="0" noProof="0" dirty="0">
                <a:ln>
                  <a:noFill/>
                </a:ln>
                <a:effectLst/>
                <a:uLnTx/>
                <a:uFillTx/>
                <a:latin typeface="+mn-ea"/>
                <a:ea typeface="+mn-ea"/>
                <a:cs typeface="+mn-cs"/>
              </a:rPr>
              <a:t>。また、調査対象は海沿いに立地しており、気象観測点よりも強い風が吹きやすい場合があります。</a:t>
            </a:r>
            <a:endParaRPr kumimoji="1" lang="en-US" altLang="ja-JP" sz="1400" b="0" i="0" u="sng" strike="noStrike" kern="1200" cap="none" spc="0" normalizeH="0" baseline="0" noProof="0" dirty="0">
              <a:ln>
                <a:noFill/>
              </a:ln>
              <a:effectLst/>
              <a:uLnTx/>
              <a:uFillTx/>
              <a:latin typeface="+mn-ea"/>
              <a:ea typeface="+mn-ea"/>
              <a:cs typeface="+mn-cs"/>
            </a:endParaRPr>
          </a:p>
        </p:txBody>
      </p:sp>
      <p:grpSp>
        <p:nvGrpSpPr>
          <p:cNvPr id="10" name="グループ化 9">
            <a:extLst>
              <a:ext uri="{FF2B5EF4-FFF2-40B4-BE49-F238E27FC236}">
                <a16:creationId xmlns:a16="http://schemas.microsoft.com/office/drawing/2014/main" id="{D7A13044-B374-42FB-88DF-E18F127565AA}"/>
              </a:ext>
            </a:extLst>
          </p:cNvPr>
          <p:cNvGrpSpPr/>
          <p:nvPr/>
        </p:nvGrpSpPr>
        <p:grpSpPr>
          <a:xfrm>
            <a:off x="360000" y="370800"/>
            <a:ext cx="720000" cy="672000"/>
            <a:chOff x="360000" y="370800"/>
            <a:chExt cx="720000" cy="672000"/>
          </a:xfrm>
        </p:grpSpPr>
        <p:sp>
          <p:nvSpPr>
            <p:cNvPr id="11" name="正方形/長方形 10">
              <a:extLst>
                <a:ext uri="{FF2B5EF4-FFF2-40B4-BE49-F238E27FC236}">
                  <a16:creationId xmlns:a16="http://schemas.microsoft.com/office/drawing/2014/main" id="{D2A0900C-411D-4B1C-9A6F-77EE8755211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F0AC7E8E-9DDF-4683-9B5A-104A0530B26B}"/>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pic>
        <p:nvPicPr>
          <p:cNvPr id="5" name="図 4">
            <a:extLst>
              <a:ext uri="{FF2B5EF4-FFF2-40B4-BE49-F238E27FC236}">
                <a16:creationId xmlns:a16="http://schemas.microsoft.com/office/drawing/2014/main" id="{1B03303D-C894-4E42-BC1D-272F13EB0ED5}"/>
              </a:ext>
            </a:extLst>
          </p:cNvPr>
          <p:cNvPicPr>
            <a:picLocks noChangeAspect="1"/>
          </p:cNvPicPr>
          <p:nvPr/>
        </p:nvPicPr>
        <p:blipFill>
          <a:blip r:embed="rId2"/>
          <a:stretch>
            <a:fillRect/>
          </a:stretch>
        </p:blipFill>
        <p:spPr>
          <a:xfrm>
            <a:off x="4750373" y="3132955"/>
            <a:ext cx="4883471" cy="2819045"/>
          </a:xfrm>
          <a:prstGeom prst="rect">
            <a:avLst/>
          </a:prstGeom>
        </p:spPr>
      </p:pic>
      <p:pic>
        <p:nvPicPr>
          <p:cNvPr id="7" name="図 6">
            <a:extLst>
              <a:ext uri="{FF2B5EF4-FFF2-40B4-BE49-F238E27FC236}">
                <a16:creationId xmlns:a16="http://schemas.microsoft.com/office/drawing/2014/main" id="{B647824A-50B8-4CA9-88D8-767DE0486CB4}"/>
              </a:ext>
            </a:extLst>
          </p:cNvPr>
          <p:cNvPicPr>
            <a:picLocks noChangeAspect="1"/>
          </p:cNvPicPr>
          <p:nvPr/>
        </p:nvPicPr>
        <p:blipFill>
          <a:blip r:embed="rId3"/>
          <a:stretch>
            <a:fillRect/>
          </a:stretch>
        </p:blipFill>
        <p:spPr>
          <a:xfrm>
            <a:off x="-90735" y="2361145"/>
            <a:ext cx="5816088" cy="3590855"/>
          </a:xfrm>
          <a:prstGeom prst="rect">
            <a:avLst/>
          </a:prstGeom>
        </p:spPr>
      </p:pic>
    </p:spTree>
    <p:extLst>
      <p:ext uri="{BB962C8B-B14F-4D97-AF65-F5344CB8AC3E}">
        <p14:creationId xmlns:p14="http://schemas.microsoft.com/office/powerpoint/2010/main" val="1752188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風災ハザード情報</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sp>
        <p:nvSpPr>
          <p:cNvPr id="18"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52" name="テキスト ボックス 7">
            <a:extLst>
              <a:ext uri="{FF2B5EF4-FFF2-40B4-BE49-F238E27FC236}">
                <a16:creationId xmlns:a16="http://schemas.microsoft.com/office/drawing/2014/main" id="{73A99685-EE03-43C9-A024-AEE9D30AD636}"/>
              </a:ext>
            </a:extLst>
          </p:cNvPr>
          <p:cNvSpPr txBox="1">
            <a:spLocks noChangeArrowheads="1"/>
          </p:cNvSpPr>
          <p:nvPr/>
        </p:nvSpPr>
        <p:spPr bwMode="auto">
          <a:xfrm>
            <a:off x="128587" y="1268761"/>
            <a:ext cx="9648825" cy="974167"/>
          </a:xfrm>
          <a:prstGeom prst="rect">
            <a:avLst/>
          </a:prstGeom>
          <a:solidFill>
            <a:srgbClr val="CCE0DE"/>
          </a:solidFill>
          <a:ln>
            <a:noFill/>
          </a:ln>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47625" fontAlgn="t"/>
            <a:r>
              <a:rPr lang="ja-JP" altLang="en-US" sz="1400" dirty="0">
                <a:solidFill>
                  <a:prstClr val="black"/>
                </a:solidFill>
                <a:latin typeface="+mn-ea"/>
                <a:ea typeface="+mn-ea"/>
              </a:rPr>
              <a:t>調査対象</a:t>
            </a:r>
            <a:r>
              <a:rPr kumimoji="1" lang="ja-JP" altLang="en-US" sz="1400" b="0" i="0" u="none" strike="noStrike" kern="1200" cap="none" spc="0" normalizeH="0" baseline="0" noProof="0" dirty="0">
                <a:ln>
                  <a:noFill/>
                </a:ln>
                <a:solidFill>
                  <a:prstClr val="black"/>
                </a:solidFill>
                <a:effectLst/>
                <a:uLnTx/>
                <a:uFillTx/>
                <a:latin typeface="+mn-ea"/>
                <a:ea typeface="+mn-ea"/>
              </a:rPr>
              <a:t>周辺</a:t>
            </a:r>
            <a:r>
              <a:rPr lang="ja-JP" altLang="en-US" sz="1400" dirty="0">
                <a:solidFill>
                  <a:prstClr val="black"/>
                </a:solidFill>
                <a:latin typeface="+mn-ea"/>
                <a:ea typeface="+mn-ea"/>
              </a:rPr>
              <a:t>は海に面しており</a:t>
            </a:r>
            <a:r>
              <a:rPr kumimoji="1" lang="ja-JP" altLang="en-US" sz="1400" b="0" i="0" u="none" strike="noStrike" kern="1200" cap="none" spc="0" normalizeH="0" baseline="0" noProof="0" dirty="0">
                <a:ln>
                  <a:noFill/>
                </a:ln>
                <a:solidFill>
                  <a:prstClr val="black"/>
                </a:solidFill>
                <a:effectLst/>
                <a:uLnTx/>
                <a:uFillTx/>
                <a:latin typeface="+mn-ea"/>
                <a:ea typeface="+mn-ea"/>
              </a:rPr>
              <a:t>風を遮るような構造物が少なく、強風発生時には影響を受けやすい地域です。</a:t>
            </a:r>
            <a:r>
              <a:rPr lang="ja-JP" altLang="en-US" sz="1400" dirty="0">
                <a:solidFill>
                  <a:prstClr val="black"/>
                </a:solidFill>
                <a:latin typeface="+mn-ea"/>
                <a:ea typeface="+mn-ea"/>
              </a:rPr>
              <a:t>調査対象</a:t>
            </a:r>
            <a:r>
              <a:rPr kumimoji="1" lang="ja-JP" altLang="en-US" sz="1400" b="0" i="0" u="none" strike="noStrike" kern="1200" cap="none" spc="0" normalizeH="0" baseline="0" noProof="0" dirty="0">
                <a:ln>
                  <a:noFill/>
                </a:ln>
                <a:solidFill>
                  <a:prstClr val="black"/>
                </a:solidFill>
                <a:effectLst/>
                <a:uLnTx/>
                <a:uFillTx/>
                <a:latin typeface="+mn-ea"/>
                <a:ea typeface="+mn-ea"/>
              </a:rPr>
              <a:t>に最も近い風速観測地点（</a:t>
            </a:r>
            <a:r>
              <a:rPr kumimoji="1" lang="ja-JP" altLang="en-US" sz="1400" b="0" i="0" u="none" strike="noStrike" kern="1200" cap="none" spc="0" normalizeH="0" baseline="0" dirty="0">
                <a:ln>
                  <a:noFill/>
                </a:ln>
                <a:solidFill>
                  <a:prstClr val="black"/>
                </a:solidFill>
                <a:effectLst/>
                <a:uLnTx/>
                <a:uFillTx/>
                <a:latin typeface="+mn-ea"/>
                <a:ea typeface="+mn-ea"/>
              </a:rPr>
              <a:t>屋久島</a:t>
            </a:r>
            <a:r>
              <a:rPr kumimoji="1" lang="ja-JP" altLang="en-US" sz="1400" b="0" i="0" u="none" strike="noStrike" kern="1200" cap="none" spc="0" normalizeH="0" baseline="0" noProof="0" dirty="0">
                <a:ln>
                  <a:noFill/>
                </a:ln>
                <a:solidFill>
                  <a:prstClr val="black"/>
                </a:solidFill>
                <a:effectLst/>
                <a:uLnTx/>
                <a:uFillTx/>
                <a:latin typeface="+mn-ea"/>
                <a:ea typeface="+mn-ea"/>
              </a:rPr>
              <a:t>）における、観測史上</a:t>
            </a:r>
            <a:r>
              <a:rPr kumimoji="1" lang="en-US" altLang="ja-JP" sz="1400" b="0" i="0" u="none" strike="noStrike" kern="1200" cap="none" spc="0" normalizeH="0" baseline="0" noProof="0" dirty="0">
                <a:ln>
                  <a:noFill/>
                </a:ln>
                <a:solidFill>
                  <a:prstClr val="black"/>
                </a:solidFill>
                <a:effectLst/>
                <a:uLnTx/>
                <a:uFillTx/>
                <a:latin typeface="+mn-ea"/>
                <a:ea typeface="+mn-ea"/>
              </a:rPr>
              <a:t>1</a:t>
            </a:r>
            <a:r>
              <a:rPr kumimoji="1" lang="ja-JP" altLang="en-US" sz="1400" b="0" i="0" u="none" strike="noStrike" kern="1200" cap="none" spc="0" normalizeH="0" baseline="0" noProof="0" dirty="0">
                <a:ln>
                  <a:noFill/>
                </a:ln>
                <a:solidFill>
                  <a:prstClr val="black"/>
                </a:solidFill>
                <a:effectLst/>
                <a:uLnTx/>
                <a:uFillTx/>
                <a:latin typeface="+mn-ea"/>
                <a:ea typeface="+mn-ea"/>
              </a:rPr>
              <a:t>位～</a:t>
            </a:r>
            <a:r>
              <a:rPr lang="en-US" altLang="ja-JP" sz="1400" dirty="0">
                <a:solidFill>
                  <a:prstClr val="black"/>
                </a:solidFill>
                <a:latin typeface="+mn-ea"/>
                <a:ea typeface="+mn-ea"/>
              </a:rPr>
              <a:t>10</a:t>
            </a:r>
            <a:r>
              <a:rPr kumimoji="1" lang="ja-JP" altLang="en-US" sz="1400" b="0" i="0" u="none" strike="noStrike" kern="1200" cap="none" spc="0" normalizeH="0" baseline="0" noProof="0" dirty="0">
                <a:ln>
                  <a:noFill/>
                </a:ln>
                <a:solidFill>
                  <a:prstClr val="black"/>
                </a:solidFill>
                <a:effectLst/>
                <a:uLnTx/>
                <a:uFillTx/>
                <a:latin typeface="+mn-ea"/>
                <a:ea typeface="+mn-ea"/>
              </a:rPr>
              <a:t>位の最大風速および最大瞬間風速は下表のとおりであり、</a:t>
            </a:r>
            <a:r>
              <a:rPr lang="ja-JP" altLang="en-US" sz="1400" dirty="0">
                <a:solidFill>
                  <a:prstClr val="black"/>
                </a:solidFill>
                <a:latin typeface="+mn-ea"/>
                <a:ea typeface="+mn-ea"/>
              </a:rPr>
              <a:t>設計</a:t>
            </a:r>
            <a:r>
              <a:rPr kumimoji="1" lang="ja-JP" altLang="en-US" sz="1400" b="0" i="0" u="none" strike="noStrike" kern="1200" cap="none" spc="0" normalizeH="0" baseline="0" noProof="0" dirty="0">
                <a:ln>
                  <a:noFill/>
                </a:ln>
                <a:solidFill>
                  <a:prstClr val="black"/>
                </a:solidFill>
                <a:effectLst/>
                <a:uLnTx/>
                <a:uFillTx/>
                <a:latin typeface="+mn-ea"/>
                <a:ea typeface="+mn-ea"/>
              </a:rPr>
              <a:t>基準風速上回る風速が観測されています。最大</a:t>
            </a:r>
            <a:r>
              <a:rPr kumimoji="1" lang="ja-JP" altLang="en-US" sz="1400" b="0" i="0" u="none" strike="noStrike" kern="1200" cap="none" spc="0" normalizeH="0" baseline="0" noProof="0" dirty="0">
                <a:ln>
                  <a:noFill/>
                </a:ln>
                <a:effectLst/>
                <a:uLnTx/>
                <a:uFillTx/>
                <a:latin typeface="+mn-ea"/>
                <a:ea typeface="+mn-ea"/>
              </a:rPr>
              <a:t>風速</a:t>
            </a:r>
            <a:r>
              <a:rPr kumimoji="1" lang="en-US" altLang="ja-JP" sz="1400" b="0" i="0" u="none" strike="noStrike" kern="1200" cap="none" spc="0" normalizeH="0" baseline="0" noProof="0" dirty="0">
                <a:ln>
                  <a:noFill/>
                </a:ln>
                <a:effectLst/>
                <a:uLnTx/>
                <a:uFillTx/>
                <a:latin typeface="+mn-ea"/>
                <a:ea typeface="+mn-ea"/>
              </a:rPr>
              <a:t>15m/s</a:t>
            </a:r>
            <a:r>
              <a:rPr kumimoji="1" lang="ja-JP" altLang="en-US" sz="1400" b="0" i="0" u="none" strike="noStrike" kern="1200" cap="none" spc="0" normalizeH="0" baseline="0" noProof="0" dirty="0">
                <a:ln>
                  <a:noFill/>
                </a:ln>
                <a:effectLst/>
                <a:uLnTx/>
                <a:uFillTx/>
                <a:latin typeface="+mn-ea"/>
                <a:ea typeface="+mn-ea"/>
              </a:rPr>
              <a:t>を上回るような強い風が吹いたときには、経年劣化により固定強度が低下した外装材や屋外動産等に被害が発生する</a:t>
            </a:r>
            <a:r>
              <a:rPr lang="ja-JP" altLang="en-US" sz="1400" dirty="0">
                <a:latin typeface="+mn-ea"/>
                <a:ea typeface="+mn-ea"/>
              </a:rPr>
              <a:t>おそれ</a:t>
            </a:r>
            <a:r>
              <a:rPr kumimoji="1" lang="ja-JP" altLang="en-US" sz="1400" b="0" i="0" u="none" strike="noStrike" kern="1200" cap="none" spc="0" normalizeH="0" baseline="0" noProof="0" dirty="0">
                <a:ln>
                  <a:noFill/>
                </a:ln>
                <a:effectLst/>
                <a:uLnTx/>
                <a:uFillTx/>
                <a:latin typeface="+mn-ea"/>
                <a:ea typeface="+mn-ea"/>
              </a:rPr>
              <a:t>があります</a:t>
            </a:r>
            <a:r>
              <a:rPr kumimoji="1" lang="ja-JP" altLang="en-US" sz="1400" b="0" i="0" u="none" strike="noStrike" kern="1200" cap="none" spc="0" normalizeH="0" baseline="0" noProof="0" dirty="0">
                <a:ln>
                  <a:noFill/>
                </a:ln>
                <a:solidFill>
                  <a:prstClr val="black"/>
                </a:solidFill>
                <a:effectLst/>
                <a:uLnTx/>
                <a:uFillTx/>
                <a:latin typeface="+mn-ea"/>
                <a:ea typeface="+mn-ea"/>
              </a:rPr>
              <a:t>。</a:t>
            </a:r>
            <a:endParaRPr kumimoji="1" lang="en-US" altLang="ja-JP" sz="1400" b="0" i="0" u="none" strike="noStrike" kern="1200" cap="none" spc="0" normalizeH="0" baseline="0" noProof="0" dirty="0">
              <a:ln>
                <a:noFill/>
              </a:ln>
              <a:solidFill>
                <a:prstClr val="black"/>
              </a:solidFill>
              <a:effectLst/>
              <a:uLnTx/>
              <a:uFillTx/>
              <a:latin typeface="+mn-ea"/>
              <a:ea typeface="+mn-ea"/>
            </a:endParaRPr>
          </a:p>
        </p:txBody>
      </p:sp>
      <p:sp>
        <p:nvSpPr>
          <p:cNvPr id="53" name="正方形/長方形 52">
            <a:extLst>
              <a:ext uri="{FF2B5EF4-FFF2-40B4-BE49-F238E27FC236}">
                <a16:creationId xmlns:a16="http://schemas.microsoft.com/office/drawing/2014/main" id="{0B188D9C-8F5B-4A58-ABBD-149C64B06DDD}"/>
              </a:ext>
            </a:extLst>
          </p:cNvPr>
          <p:cNvSpPr/>
          <p:nvPr/>
        </p:nvSpPr>
        <p:spPr>
          <a:xfrm>
            <a:off x="137343" y="3296017"/>
            <a:ext cx="5544616" cy="276999"/>
          </a:xfrm>
          <a:prstGeom prst="rect">
            <a:avLst/>
          </a:prstGeom>
        </p:spPr>
        <p:txBody>
          <a:bodyPr wrap="square">
            <a:spAutoFit/>
          </a:bodyPr>
          <a:lstStyle/>
          <a:p>
            <a:pPr algn="ctr"/>
            <a:r>
              <a:rPr lang="ja-JP" altLang="en-US" sz="1200" dirty="0">
                <a:solidFill>
                  <a:prstClr val="black"/>
                </a:solidFill>
                <a:latin typeface="游ゴシック" panose="020B0400000000000000" pitchFamily="50" charset="-128"/>
                <a:ea typeface="游ゴシック" panose="020B0400000000000000" pitchFamily="50" charset="-128"/>
              </a:rPr>
              <a:t>表：気象観測点（屋久島）における観測史上</a:t>
            </a:r>
            <a:r>
              <a:rPr lang="en-US" altLang="ja-JP" sz="1200" dirty="0">
                <a:solidFill>
                  <a:prstClr val="black"/>
                </a:solidFill>
                <a:latin typeface="游ゴシック" panose="020B0400000000000000" pitchFamily="50" charset="-128"/>
                <a:ea typeface="游ゴシック" panose="020B0400000000000000" pitchFamily="50" charset="-128"/>
              </a:rPr>
              <a:t>1</a:t>
            </a:r>
            <a:r>
              <a:rPr lang="ja-JP" altLang="en-US" sz="1200" dirty="0">
                <a:solidFill>
                  <a:prstClr val="black"/>
                </a:solidFill>
                <a:latin typeface="游ゴシック" panose="020B0400000000000000" pitchFamily="50" charset="-128"/>
                <a:ea typeface="游ゴシック" panose="020B0400000000000000" pitchFamily="50" charset="-128"/>
              </a:rPr>
              <a:t>位～</a:t>
            </a:r>
            <a:r>
              <a:rPr lang="en-US" altLang="ja-JP" sz="1200" dirty="0">
                <a:solidFill>
                  <a:prstClr val="black"/>
                </a:solidFill>
                <a:latin typeface="游ゴシック" panose="020B0400000000000000" pitchFamily="50" charset="-128"/>
                <a:ea typeface="游ゴシック" panose="020B0400000000000000" pitchFamily="50" charset="-128"/>
              </a:rPr>
              <a:t>5</a:t>
            </a:r>
            <a:r>
              <a:rPr lang="ja-JP" altLang="en-US" sz="1200" dirty="0">
                <a:solidFill>
                  <a:prstClr val="black"/>
                </a:solidFill>
                <a:latin typeface="游ゴシック" panose="020B0400000000000000" pitchFamily="50" charset="-128"/>
                <a:ea typeface="游ゴシック" panose="020B0400000000000000" pitchFamily="50" charset="-128"/>
              </a:rPr>
              <a:t>位の最大風速</a:t>
            </a:r>
            <a:endParaRPr lang="en-US" altLang="ja-JP" sz="1200" dirty="0">
              <a:solidFill>
                <a:prstClr val="black"/>
              </a:solidFill>
              <a:latin typeface="游ゴシック" panose="020B0400000000000000" pitchFamily="50" charset="-128"/>
              <a:ea typeface="游ゴシック" panose="020B0400000000000000" pitchFamily="50" charset="-128"/>
            </a:endParaRPr>
          </a:p>
        </p:txBody>
      </p:sp>
      <p:sp>
        <p:nvSpPr>
          <p:cNvPr id="54" name="正方形/長方形 53">
            <a:extLst>
              <a:ext uri="{FF2B5EF4-FFF2-40B4-BE49-F238E27FC236}">
                <a16:creationId xmlns:a16="http://schemas.microsoft.com/office/drawing/2014/main" id="{44147862-691B-4D86-AE51-0F364074B14D}"/>
              </a:ext>
            </a:extLst>
          </p:cNvPr>
          <p:cNvSpPr/>
          <p:nvPr/>
        </p:nvSpPr>
        <p:spPr>
          <a:xfrm>
            <a:off x="128587" y="6203647"/>
            <a:ext cx="5544616" cy="261610"/>
          </a:xfrm>
          <a:prstGeom prst="rect">
            <a:avLst/>
          </a:prstGeom>
        </p:spPr>
        <p:txBody>
          <a:bodyPr wrap="square">
            <a:spAutoFit/>
          </a:bodyPr>
          <a:lstStyle/>
          <a:p>
            <a:pPr algn="r"/>
            <a:r>
              <a:rPr lang="ja-JP" altLang="en-US" sz="1100" dirty="0">
                <a:solidFill>
                  <a:prstClr val="black"/>
                </a:solidFill>
                <a:latin typeface="游ゴシック" panose="020B0400000000000000" pitchFamily="50" charset="-128"/>
                <a:ea typeface="游ゴシック" panose="020B0400000000000000" pitchFamily="50" charset="-128"/>
              </a:rPr>
              <a:t>（出典：気象庁「過去の気象データ検索」）</a:t>
            </a:r>
          </a:p>
        </p:txBody>
      </p:sp>
      <p:pic>
        <p:nvPicPr>
          <p:cNvPr id="55" name="Picture 3">
            <a:extLst>
              <a:ext uri="{FF2B5EF4-FFF2-40B4-BE49-F238E27FC236}">
                <a16:creationId xmlns:a16="http://schemas.microsoft.com/office/drawing/2014/main" id="{1192E610-6940-40BC-A61C-543F6CC326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8942"/>
          <a:stretch>
            <a:fillRect/>
          </a:stretch>
        </p:blipFill>
        <p:spPr bwMode="auto">
          <a:xfrm>
            <a:off x="5711113" y="5013176"/>
            <a:ext cx="4076982" cy="107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正方形/長方形 55">
            <a:extLst>
              <a:ext uri="{FF2B5EF4-FFF2-40B4-BE49-F238E27FC236}">
                <a16:creationId xmlns:a16="http://schemas.microsoft.com/office/drawing/2014/main" id="{4FBA2DC9-0C5A-49AB-B625-E974F5B44EEE}"/>
              </a:ext>
            </a:extLst>
          </p:cNvPr>
          <p:cNvSpPr/>
          <p:nvPr/>
        </p:nvSpPr>
        <p:spPr>
          <a:xfrm>
            <a:off x="5809266" y="6071905"/>
            <a:ext cx="3978829" cy="430887"/>
          </a:xfrm>
          <a:prstGeom prst="rect">
            <a:avLst/>
          </a:prstGeom>
        </p:spPr>
        <p:txBody>
          <a:bodyPr wrap="square">
            <a:spAutoFit/>
          </a:bodyPr>
          <a:lstStyle/>
          <a:p>
            <a:pPr algn="ctr"/>
            <a:r>
              <a:rPr lang="ja-JP" altLang="en-US" sz="1100" dirty="0">
                <a:solidFill>
                  <a:prstClr val="black"/>
                </a:solidFill>
                <a:latin typeface="游ゴシック" panose="020B0400000000000000" pitchFamily="50" charset="-128"/>
                <a:ea typeface="游ゴシック" panose="020B0400000000000000" pitchFamily="50" charset="-128"/>
              </a:rPr>
              <a:t>図：強風による被害の様態</a:t>
            </a:r>
            <a:endParaRPr lang="en-US" altLang="ja-JP" sz="1100" dirty="0">
              <a:solidFill>
                <a:prstClr val="black"/>
              </a:solidFill>
              <a:latin typeface="游ゴシック" panose="020B0400000000000000" pitchFamily="50" charset="-128"/>
              <a:ea typeface="游ゴシック" panose="020B0400000000000000" pitchFamily="50" charset="-128"/>
            </a:endParaRPr>
          </a:p>
          <a:p>
            <a:pPr algn="r"/>
            <a:r>
              <a:rPr lang="ja-JP" altLang="en-US" sz="1100" dirty="0">
                <a:solidFill>
                  <a:prstClr val="black"/>
                </a:solidFill>
                <a:latin typeface="游ゴシック" panose="020B0400000000000000" pitchFamily="50" charset="-128"/>
                <a:ea typeface="游ゴシック" panose="020B0400000000000000" pitchFamily="50" charset="-128"/>
              </a:rPr>
              <a:t>（出典：建築技術</a:t>
            </a:r>
            <a:r>
              <a:rPr lang="en-US" altLang="ja-JP" sz="1100" dirty="0">
                <a:solidFill>
                  <a:prstClr val="black"/>
                </a:solidFill>
                <a:latin typeface="游ゴシック" panose="020B0400000000000000" pitchFamily="50" charset="-128"/>
                <a:ea typeface="游ゴシック" panose="020B0400000000000000" pitchFamily="50" charset="-128"/>
              </a:rPr>
              <a:t>2000</a:t>
            </a:r>
            <a:r>
              <a:rPr lang="ja-JP" altLang="en-US" sz="1100" dirty="0">
                <a:solidFill>
                  <a:prstClr val="black"/>
                </a:solidFill>
                <a:latin typeface="游ゴシック" panose="020B0400000000000000" pitchFamily="50" charset="-128"/>
                <a:ea typeface="游ゴシック" panose="020B0400000000000000" pitchFamily="50" charset="-128"/>
              </a:rPr>
              <a:t>年</a:t>
            </a:r>
            <a:r>
              <a:rPr lang="en-US" altLang="ja-JP" sz="1100" dirty="0">
                <a:solidFill>
                  <a:prstClr val="black"/>
                </a:solidFill>
                <a:latin typeface="游ゴシック" panose="020B0400000000000000" pitchFamily="50" charset="-128"/>
                <a:ea typeface="游ゴシック" panose="020B0400000000000000" pitchFamily="50" charset="-128"/>
              </a:rPr>
              <a:t>7</a:t>
            </a:r>
            <a:r>
              <a:rPr lang="ja-JP" altLang="en-US" sz="1100" dirty="0">
                <a:solidFill>
                  <a:prstClr val="black"/>
                </a:solidFill>
                <a:latin typeface="游ゴシック" panose="020B0400000000000000" pitchFamily="50" charset="-128"/>
                <a:ea typeface="游ゴシック" panose="020B0400000000000000" pitchFamily="50" charset="-128"/>
              </a:rPr>
              <a:t>月号）</a:t>
            </a:r>
          </a:p>
        </p:txBody>
      </p:sp>
      <p:sp>
        <p:nvSpPr>
          <p:cNvPr id="57" name="角丸四角形 18">
            <a:extLst>
              <a:ext uri="{FF2B5EF4-FFF2-40B4-BE49-F238E27FC236}">
                <a16:creationId xmlns:a16="http://schemas.microsoft.com/office/drawing/2014/main" id="{18F2BA7E-8A3D-46A2-9D40-46EEBEDC2F13}"/>
              </a:ext>
            </a:extLst>
          </p:cNvPr>
          <p:cNvSpPr/>
          <p:nvPr/>
        </p:nvSpPr>
        <p:spPr>
          <a:xfrm>
            <a:off x="6465168" y="5445224"/>
            <a:ext cx="504056"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58" name="角丸四角形 21">
            <a:extLst>
              <a:ext uri="{FF2B5EF4-FFF2-40B4-BE49-F238E27FC236}">
                <a16:creationId xmlns:a16="http://schemas.microsoft.com/office/drawing/2014/main" id="{7653AEC0-9F47-43DD-B9B8-F78C73591DE4}"/>
              </a:ext>
            </a:extLst>
          </p:cNvPr>
          <p:cNvSpPr/>
          <p:nvPr/>
        </p:nvSpPr>
        <p:spPr>
          <a:xfrm>
            <a:off x="7294624" y="5369252"/>
            <a:ext cx="754720"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59" name="角丸四角形 22">
            <a:extLst>
              <a:ext uri="{FF2B5EF4-FFF2-40B4-BE49-F238E27FC236}">
                <a16:creationId xmlns:a16="http://schemas.microsoft.com/office/drawing/2014/main" id="{FC49E654-B81F-454C-82D2-8EA26FE27ACC}"/>
              </a:ext>
            </a:extLst>
          </p:cNvPr>
          <p:cNvSpPr/>
          <p:nvPr/>
        </p:nvSpPr>
        <p:spPr>
          <a:xfrm>
            <a:off x="7083756" y="5744913"/>
            <a:ext cx="588228"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0" name="角丸四角形 23">
            <a:extLst>
              <a:ext uri="{FF2B5EF4-FFF2-40B4-BE49-F238E27FC236}">
                <a16:creationId xmlns:a16="http://schemas.microsoft.com/office/drawing/2014/main" id="{3000F4AB-F9B7-46A2-80E2-A760178A3106}"/>
              </a:ext>
            </a:extLst>
          </p:cNvPr>
          <p:cNvSpPr/>
          <p:nvPr/>
        </p:nvSpPr>
        <p:spPr>
          <a:xfrm>
            <a:off x="8481392" y="4998126"/>
            <a:ext cx="720080" cy="591114"/>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1" name="正方形/長方形 60">
            <a:extLst>
              <a:ext uri="{FF2B5EF4-FFF2-40B4-BE49-F238E27FC236}">
                <a16:creationId xmlns:a16="http://schemas.microsoft.com/office/drawing/2014/main" id="{6AE53A14-6C22-4959-8038-4E98096DDE31}"/>
              </a:ext>
            </a:extLst>
          </p:cNvPr>
          <p:cNvSpPr/>
          <p:nvPr/>
        </p:nvSpPr>
        <p:spPr>
          <a:xfrm>
            <a:off x="5843833" y="3555072"/>
            <a:ext cx="1917479" cy="1170072"/>
          </a:xfrm>
          <a:prstGeom prst="rect">
            <a:avLst/>
          </a:prstGeom>
          <a:solidFill>
            <a:srgbClr val="901006"/>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外装材の経年劣化によって被害の発生が増える。</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⇒発生予防のためには、</a:t>
            </a:r>
            <a:r>
              <a:rPr kumimoji="0" lang="ja-JP" altLang="en-US" sz="1200" b="1"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建物各部位の材料強度、固定強度の見直し</a:t>
            </a: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が有効</a:t>
            </a:r>
          </a:p>
        </p:txBody>
      </p:sp>
      <p:cxnSp>
        <p:nvCxnSpPr>
          <p:cNvPr id="62" name="直線矢印コネクタ 61">
            <a:extLst>
              <a:ext uri="{FF2B5EF4-FFF2-40B4-BE49-F238E27FC236}">
                <a16:creationId xmlns:a16="http://schemas.microsoft.com/office/drawing/2014/main" id="{A10A394F-E1BE-40BC-9577-403E7E6C76CB}"/>
              </a:ext>
            </a:extLst>
          </p:cNvPr>
          <p:cNvCxnSpPr>
            <a:stCxn id="61" idx="2"/>
          </p:cNvCxnSpPr>
          <p:nvPr/>
        </p:nvCxnSpPr>
        <p:spPr>
          <a:xfrm flipH="1">
            <a:off x="6681193" y="4725144"/>
            <a:ext cx="121380" cy="720080"/>
          </a:xfrm>
          <a:prstGeom prst="straightConnector1">
            <a:avLst/>
          </a:prstGeom>
          <a:noFill/>
          <a:ln w="9525" cap="flat" cmpd="sng" algn="ctr">
            <a:solidFill>
              <a:srgbClr val="901006"/>
            </a:solidFill>
            <a:prstDash val="solid"/>
            <a:tailEnd type="triangle"/>
          </a:ln>
          <a:effectLst/>
        </p:spPr>
      </p:cxnSp>
      <p:cxnSp>
        <p:nvCxnSpPr>
          <p:cNvPr id="63" name="直線矢印コネクタ 62">
            <a:extLst>
              <a:ext uri="{FF2B5EF4-FFF2-40B4-BE49-F238E27FC236}">
                <a16:creationId xmlns:a16="http://schemas.microsoft.com/office/drawing/2014/main" id="{DDFD3197-7EBB-4736-B033-D53A839C82DB}"/>
              </a:ext>
            </a:extLst>
          </p:cNvPr>
          <p:cNvCxnSpPr>
            <a:stCxn id="61" idx="2"/>
          </p:cNvCxnSpPr>
          <p:nvPr/>
        </p:nvCxnSpPr>
        <p:spPr>
          <a:xfrm>
            <a:off x="6802573" y="4725144"/>
            <a:ext cx="492051" cy="644108"/>
          </a:xfrm>
          <a:prstGeom prst="straightConnector1">
            <a:avLst/>
          </a:prstGeom>
          <a:noFill/>
          <a:ln w="9525" cap="flat" cmpd="sng" algn="ctr">
            <a:solidFill>
              <a:srgbClr val="901006"/>
            </a:solidFill>
            <a:prstDash val="solid"/>
            <a:tailEnd type="triangle"/>
          </a:ln>
          <a:effectLst/>
        </p:spPr>
      </p:cxnSp>
      <p:cxnSp>
        <p:nvCxnSpPr>
          <p:cNvPr id="64" name="直線矢印コネクタ 63">
            <a:extLst>
              <a:ext uri="{FF2B5EF4-FFF2-40B4-BE49-F238E27FC236}">
                <a16:creationId xmlns:a16="http://schemas.microsoft.com/office/drawing/2014/main" id="{4586F953-A409-43E7-AB6D-0517DDC52793}"/>
              </a:ext>
            </a:extLst>
          </p:cNvPr>
          <p:cNvCxnSpPr>
            <a:stCxn id="61" idx="2"/>
          </p:cNvCxnSpPr>
          <p:nvPr/>
        </p:nvCxnSpPr>
        <p:spPr>
          <a:xfrm>
            <a:off x="6802573" y="4725144"/>
            <a:ext cx="1668118" cy="562688"/>
          </a:xfrm>
          <a:prstGeom prst="straightConnector1">
            <a:avLst/>
          </a:prstGeom>
          <a:noFill/>
          <a:ln w="9525" cap="flat" cmpd="sng" algn="ctr">
            <a:solidFill>
              <a:srgbClr val="901006"/>
            </a:solidFill>
            <a:prstDash val="solid"/>
            <a:tailEnd type="triangle"/>
          </a:ln>
          <a:effectLst/>
        </p:spPr>
      </p:cxnSp>
      <p:cxnSp>
        <p:nvCxnSpPr>
          <p:cNvPr id="65" name="直線矢印コネクタ 64">
            <a:extLst>
              <a:ext uri="{FF2B5EF4-FFF2-40B4-BE49-F238E27FC236}">
                <a16:creationId xmlns:a16="http://schemas.microsoft.com/office/drawing/2014/main" id="{53609967-9AFB-4A2B-8040-1C2E28FFC994}"/>
              </a:ext>
            </a:extLst>
          </p:cNvPr>
          <p:cNvCxnSpPr>
            <a:stCxn id="61" idx="2"/>
          </p:cNvCxnSpPr>
          <p:nvPr/>
        </p:nvCxnSpPr>
        <p:spPr>
          <a:xfrm>
            <a:off x="6802573" y="4725144"/>
            <a:ext cx="428181" cy="1002596"/>
          </a:xfrm>
          <a:prstGeom prst="straightConnector1">
            <a:avLst/>
          </a:prstGeom>
          <a:noFill/>
          <a:ln w="9525" cap="flat" cmpd="sng" algn="ctr">
            <a:solidFill>
              <a:srgbClr val="901006"/>
            </a:solidFill>
            <a:prstDash val="solid"/>
            <a:tailEnd type="triangle"/>
          </a:ln>
          <a:effectLst/>
        </p:spPr>
      </p:cxnSp>
      <p:sp>
        <p:nvSpPr>
          <p:cNvPr id="66" name="角丸四角形 39">
            <a:extLst>
              <a:ext uri="{FF2B5EF4-FFF2-40B4-BE49-F238E27FC236}">
                <a16:creationId xmlns:a16="http://schemas.microsoft.com/office/drawing/2014/main" id="{D6EB3221-BD37-48B9-A1D3-CE3E1D338485}"/>
              </a:ext>
            </a:extLst>
          </p:cNvPr>
          <p:cNvSpPr/>
          <p:nvPr/>
        </p:nvSpPr>
        <p:spPr>
          <a:xfrm>
            <a:off x="7715971" y="5738704"/>
            <a:ext cx="754720" cy="288032"/>
          </a:xfrm>
          <a:prstGeom prst="roundRect">
            <a:avLst/>
          </a:prstGeom>
          <a:noFill/>
          <a:ln w="19050" cap="flat" cmpd="sng" algn="ctr">
            <a:solidFill>
              <a:srgbClr val="006C60"/>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7" name="正方形/長方形 66">
            <a:extLst>
              <a:ext uri="{FF2B5EF4-FFF2-40B4-BE49-F238E27FC236}">
                <a16:creationId xmlns:a16="http://schemas.microsoft.com/office/drawing/2014/main" id="{4C98B6F8-3E75-46C1-907E-64B5D4FDDDEA}"/>
              </a:ext>
            </a:extLst>
          </p:cNvPr>
          <p:cNvSpPr/>
          <p:nvPr/>
        </p:nvSpPr>
        <p:spPr>
          <a:xfrm>
            <a:off x="7842583" y="3551178"/>
            <a:ext cx="1917479" cy="1173966"/>
          </a:xfrm>
          <a:prstGeom prst="rect">
            <a:avLst/>
          </a:prstGeom>
          <a:solidFill>
            <a:srgbClr val="006C6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建物の経年劣化に関係なく被害が発生する。</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⇒発生予防のためには、飛散物発生の抑止が有効</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a:t>
            </a:r>
            <a:r>
              <a:rPr kumimoji="0" lang="ja-JP" altLang="en-US" sz="1200" b="1"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古い建物の更新</a:t>
            </a: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、屋外動産の整頓など）</a:t>
            </a:r>
          </a:p>
        </p:txBody>
      </p:sp>
      <p:cxnSp>
        <p:nvCxnSpPr>
          <p:cNvPr id="68" name="直線矢印コネクタ 67">
            <a:extLst>
              <a:ext uri="{FF2B5EF4-FFF2-40B4-BE49-F238E27FC236}">
                <a16:creationId xmlns:a16="http://schemas.microsoft.com/office/drawing/2014/main" id="{2165E3CD-A950-4411-A7D5-2BB0D26656D2}"/>
              </a:ext>
            </a:extLst>
          </p:cNvPr>
          <p:cNvCxnSpPr>
            <a:endCxn id="66" idx="0"/>
          </p:cNvCxnSpPr>
          <p:nvPr/>
        </p:nvCxnSpPr>
        <p:spPr>
          <a:xfrm flipH="1">
            <a:off x="8093331" y="4437111"/>
            <a:ext cx="172037" cy="1301593"/>
          </a:xfrm>
          <a:prstGeom prst="straightConnector1">
            <a:avLst/>
          </a:prstGeom>
          <a:noFill/>
          <a:ln w="9525" cap="flat" cmpd="sng" algn="ctr">
            <a:solidFill>
              <a:srgbClr val="006C60"/>
            </a:solidFill>
            <a:prstDash val="solid"/>
            <a:tailEnd type="triangle"/>
          </a:ln>
          <a:effectLst/>
        </p:spPr>
      </p:cxnSp>
      <p:sp>
        <p:nvSpPr>
          <p:cNvPr id="69" name="正方形/長方形 68">
            <a:extLst>
              <a:ext uri="{FF2B5EF4-FFF2-40B4-BE49-F238E27FC236}">
                <a16:creationId xmlns:a16="http://schemas.microsoft.com/office/drawing/2014/main" id="{808CF37E-0B99-45CB-9FD0-3CAF10732F6F}"/>
              </a:ext>
            </a:extLst>
          </p:cNvPr>
          <p:cNvSpPr/>
          <p:nvPr/>
        </p:nvSpPr>
        <p:spPr>
          <a:xfrm>
            <a:off x="5843833" y="3296017"/>
            <a:ext cx="3916229" cy="276999"/>
          </a:xfrm>
          <a:prstGeom prst="rect">
            <a:avLst/>
          </a:prstGeom>
        </p:spPr>
        <p:txBody>
          <a:bodyPr wrap="square">
            <a:spAutoFit/>
          </a:bodyPr>
          <a:lstStyle/>
          <a:p>
            <a:pPr algn="ctr"/>
            <a:r>
              <a:rPr lang="ja-JP" altLang="en-US" sz="1200" dirty="0">
                <a:solidFill>
                  <a:prstClr val="black"/>
                </a:solidFill>
                <a:latin typeface="游ゴシック" panose="020B0400000000000000" pitchFamily="50" charset="-128"/>
                <a:ea typeface="游ゴシック" panose="020B0400000000000000" pitchFamily="50" charset="-128"/>
              </a:rPr>
              <a:t>強風被害低減の考え方</a:t>
            </a:r>
            <a:endParaRPr lang="en-US" altLang="ja-JP" sz="1200" dirty="0">
              <a:solidFill>
                <a:prstClr val="black"/>
              </a:solidFill>
              <a:latin typeface="游ゴシック" panose="020B0400000000000000" pitchFamily="50" charset="-128"/>
              <a:ea typeface="游ゴシック" panose="020B0400000000000000" pitchFamily="50" charset="-128"/>
            </a:endParaRPr>
          </a:p>
        </p:txBody>
      </p:sp>
      <p:graphicFrame>
        <p:nvGraphicFramePr>
          <p:cNvPr id="90" name="表 89">
            <a:extLst>
              <a:ext uri="{FF2B5EF4-FFF2-40B4-BE49-F238E27FC236}">
                <a16:creationId xmlns:a16="http://schemas.microsoft.com/office/drawing/2014/main" id="{ADB2902E-143D-42C7-9276-BF65CD427B3D}"/>
              </a:ext>
            </a:extLst>
          </p:cNvPr>
          <p:cNvGraphicFramePr>
            <a:graphicFrameLocks noGrp="1"/>
          </p:cNvGraphicFramePr>
          <p:nvPr>
            <p:extLst>
              <p:ext uri="{D42A27DB-BD31-4B8C-83A1-F6EECF244321}">
                <p14:modId xmlns:p14="http://schemas.microsoft.com/office/powerpoint/2010/main" val="1662086807"/>
              </p:ext>
            </p:extLst>
          </p:nvPr>
        </p:nvGraphicFramePr>
        <p:xfrm>
          <a:off x="175592" y="3579322"/>
          <a:ext cx="5462917" cy="2560320"/>
        </p:xfrm>
        <a:graphic>
          <a:graphicData uri="http://schemas.openxmlformats.org/drawingml/2006/table">
            <a:tbl>
              <a:tblPr/>
              <a:tblGrid>
                <a:gridCol w="524568">
                  <a:extLst>
                    <a:ext uri="{9D8B030D-6E8A-4147-A177-3AD203B41FA5}">
                      <a16:colId xmlns:a16="http://schemas.microsoft.com/office/drawing/2014/main" val="4179272557"/>
                    </a:ext>
                  </a:extLst>
                </a:gridCol>
                <a:gridCol w="1042479">
                  <a:extLst>
                    <a:ext uri="{9D8B030D-6E8A-4147-A177-3AD203B41FA5}">
                      <a16:colId xmlns:a16="http://schemas.microsoft.com/office/drawing/2014/main" val="314493181"/>
                    </a:ext>
                  </a:extLst>
                </a:gridCol>
                <a:gridCol w="649585">
                  <a:extLst>
                    <a:ext uri="{9D8B030D-6E8A-4147-A177-3AD203B41FA5}">
                      <a16:colId xmlns:a16="http://schemas.microsoft.com/office/drawing/2014/main" val="2785119477"/>
                    </a:ext>
                  </a:extLst>
                </a:gridCol>
                <a:gridCol w="712448">
                  <a:extLst>
                    <a:ext uri="{9D8B030D-6E8A-4147-A177-3AD203B41FA5}">
                      <a16:colId xmlns:a16="http://schemas.microsoft.com/office/drawing/2014/main" val="131772342"/>
                    </a:ext>
                  </a:extLst>
                </a:gridCol>
                <a:gridCol w="1046031">
                  <a:extLst>
                    <a:ext uri="{9D8B030D-6E8A-4147-A177-3AD203B41FA5}">
                      <a16:colId xmlns:a16="http://schemas.microsoft.com/office/drawing/2014/main" val="693049794"/>
                    </a:ext>
                  </a:extLst>
                </a:gridCol>
                <a:gridCol w="764376">
                  <a:extLst>
                    <a:ext uri="{9D8B030D-6E8A-4147-A177-3AD203B41FA5}">
                      <a16:colId xmlns:a16="http://schemas.microsoft.com/office/drawing/2014/main" val="2749144423"/>
                    </a:ext>
                  </a:extLst>
                </a:gridCol>
                <a:gridCol w="723430">
                  <a:extLst>
                    <a:ext uri="{9D8B030D-6E8A-4147-A177-3AD203B41FA5}">
                      <a16:colId xmlns:a16="http://schemas.microsoft.com/office/drawing/2014/main" val="3642396708"/>
                    </a:ext>
                  </a:extLst>
                </a:gridCol>
              </a:tblGrid>
              <a:tr h="0">
                <a:tc rowSpan="2">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順位</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日最大風速　</a:t>
                      </a:r>
                      <a:r>
                        <a:rPr kumimoji="1" lang="en-US" altLang="ja-JP" sz="1200" dirty="0">
                          <a:solidFill>
                            <a:schemeClr val="bg1"/>
                          </a:solidFill>
                          <a:latin typeface="游ゴシック" panose="020B0400000000000000" pitchFamily="50" charset="-128"/>
                          <a:ea typeface="游ゴシック" panose="020B0400000000000000" pitchFamily="50" charset="-128"/>
                        </a:rPr>
                        <a:t>m/s</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6C60"/>
                    </a:solidFill>
                  </a:tcPr>
                </a:tc>
                <a:tc hMerge="1">
                  <a:txBody>
                    <a:bodyPr/>
                    <a:lstStyle/>
                    <a:p>
                      <a:endParaRPr kumimoji="1" lang="ja-JP" altLang="en-US" dirty="0"/>
                    </a:p>
                  </a:txBody>
                  <a:tcPr/>
                </a:tc>
                <a:tc hMerge="1">
                  <a:txBody>
                    <a:bodyPr/>
                    <a:lstStyle/>
                    <a:p>
                      <a:endParaRPr kumimoji="1" lang="ja-JP" altLang="en-US" dirty="0"/>
                    </a:p>
                  </a:txBody>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游ゴシック" panose="020B0400000000000000" pitchFamily="50" charset="-128"/>
                          <a:ea typeface="游ゴシック" panose="020B0400000000000000" pitchFamily="50" charset="-128"/>
                        </a:rPr>
                        <a:t>日最大瞬間風速　</a:t>
                      </a:r>
                      <a:r>
                        <a:rPr kumimoji="1" lang="en-US" altLang="ja-JP" sz="1200" dirty="0">
                          <a:solidFill>
                            <a:schemeClr val="bg1"/>
                          </a:solidFill>
                          <a:latin typeface="游ゴシック" panose="020B0400000000000000" pitchFamily="50" charset="-128"/>
                          <a:ea typeface="游ゴシック" panose="020B0400000000000000" pitchFamily="50" charset="-128"/>
                        </a:rPr>
                        <a:t>m/s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6C60"/>
                    </a:solidFill>
                  </a:tcPr>
                </a:tc>
                <a:tc hMerge="1">
                  <a:txBody>
                    <a:bodyPr/>
                    <a:lstStyle/>
                    <a:p>
                      <a:pPr algn="ctr"/>
                      <a:endParaRPr kumimoji="1" lang="ja-JP" altLang="en-US" sz="1400" dirty="0">
                        <a:solidFill>
                          <a:schemeClr val="bg1"/>
                        </a:solidFill>
                      </a:endParaRPr>
                    </a:p>
                  </a:txBody>
                  <a:tcPr anchor="ctr">
                    <a:lnT w="12700" cap="flat" cmpd="sng" algn="ctr">
                      <a:solidFill>
                        <a:schemeClr val="bg1"/>
                      </a:solidFill>
                      <a:prstDash val="solid"/>
                      <a:round/>
                      <a:headEnd type="none" w="med" len="med"/>
                      <a:tailEnd type="none" w="med" len="med"/>
                    </a:lnT>
                    <a:solidFill>
                      <a:srgbClr val="006C60"/>
                    </a:solidFill>
                  </a:tcPr>
                </a:tc>
                <a:tc hMerge="1">
                  <a:txBody>
                    <a:bodyPr/>
                    <a:lstStyle/>
                    <a:p>
                      <a:pPr algn="ctr"/>
                      <a:endParaRPr kumimoji="1" lang="ja-JP" altLang="en-US" sz="1400" dirty="0">
                        <a:solidFill>
                          <a:schemeClr val="bg1"/>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6C60"/>
                    </a:solidFill>
                  </a:tcPr>
                </a:tc>
                <a:extLst>
                  <a:ext uri="{0D108BD9-81ED-4DB2-BD59-A6C34878D82A}">
                    <a16:rowId xmlns:a16="http://schemas.microsoft.com/office/drawing/2014/main" val="1778410917"/>
                  </a:ext>
                </a:extLst>
              </a:tr>
              <a:tr h="0">
                <a:tc vMerge="1">
                  <a:txBody>
                    <a:bodyPr/>
                    <a:lstStyle/>
                    <a:p>
                      <a:endParaRPr kumimoji="1" lang="ja-JP" altLang="en-US" dirty="0"/>
                    </a:p>
                  </a:txBody>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観測日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風向</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観測日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瞬間</a:t>
                      </a:r>
                      <a:endParaRPr kumimoji="1" lang="en-US" altLang="ja-JP" sz="1200" dirty="0">
                        <a:solidFill>
                          <a:schemeClr val="bg1"/>
                        </a:solidFill>
                        <a:latin typeface="游ゴシック" panose="020B0400000000000000" pitchFamily="50" charset="-128"/>
                        <a:ea typeface="游ゴシック" panose="020B0400000000000000" pitchFamily="50" charset="-128"/>
                      </a:endParaRPr>
                    </a:p>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風向</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extLst>
                  <a:ext uri="{0D108BD9-81ED-4DB2-BD59-A6C34878D82A}">
                    <a16:rowId xmlns:a16="http://schemas.microsoft.com/office/drawing/2014/main" val="3423032405"/>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1</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1964/9/24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50.2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1964/9/24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68.5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67862911"/>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2</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1955/9/29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49.1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1957/9/6</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南西</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02507404"/>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3</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1943/8/19</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47.3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1971/8/4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61.2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4606136"/>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4</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1942/8/27</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1943/8/19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58.2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36311121"/>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5</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1971/8/4</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41.3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2005/9/6</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58.1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96027224"/>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latin typeface="游ゴシック" panose="020B0400000000000000" pitchFamily="50" charset="-128"/>
                          <a:ea typeface="游ゴシック" panose="020B0400000000000000" pitchFamily="50" charset="-128"/>
                        </a:rPr>
                        <a:t>統計期間</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游ゴシック" panose="020B0400000000000000" pitchFamily="50" charset="-128"/>
                          <a:ea typeface="游ゴシック" panose="020B0400000000000000" pitchFamily="50" charset="-128"/>
                        </a:rPr>
                        <a:t>1937</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2</a:t>
                      </a:r>
                      <a:r>
                        <a:rPr kumimoji="1" lang="ja-JP" altLang="en-US" sz="1200" dirty="0">
                          <a:latin typeface="游ゴシック" panose="020B0400000000000000" pitchFamily="50" charset="-128"/>
                          <a:ea typeface="游ゴシック" panose="020B0400000000000000" pitchFamily="50" charset="-128"/>
                        </a:rPr>
                        <a:t>月～</a:t>
                      </a:r>
                      <a:r>
                        <a:rPr kumimoji="1" lang="en-US" altLang="ja-JP" sz="1200" dirty="0">
                          <a:latin typeface="游ゴシック" panose="020B0400000000000000" pitchFamily="50" charset="-128"/>
                          <a:ea typeface="游ゴシック" panose="020B0400000000000000" pitchFamily="50" charset="-128"/>
                        </a:rPr>
                        <a:t>2025</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5</a:t>
                      </a:r>
                      <a:r>
                        <a:rPr kumimoji="1" lang="ja-JP" altLang="en-US" sz="1200" dirty="0">
                          <a:latin typeface="游ゴシック" panose="020B0400000000000000" pitchFamily="50" charset="-128"/>
                          <a:ea typeface="游ゴシック" panose="020B0400000000000000" pitchFamily="50" charset="-128"/>
                        </a:rPr>
                        <a:t>月</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hMerge="1">
                  <a:txBody>
                    <a:bodyPr/>
                    <a:lstStyle/>
                    <a:p>
                      <a:pPr algn="ctr"/>
                      <a:endParaRPr kumimoji="1" lang="ja-JP" altLang="en-US" sz="1000" dirty="0"/>
                    </a:p>
                  </a:txBody>
                  <a:tcPr anchor="ctr">
                    <a:solidFill>
                      <a:schemeClr val="bg1">
                        <a:lumMod val="85000"/>
                      </a:schemeClr>
                    </a:solidFill>
                  </a:tcPr>
                </a:tc>
                <a:tc hMerge="1">
                  <a:txBody>
                    <a:bodyPr/>
                    <a:lstStyle/>
                    <a:p>
                      <a:pPr algn="ctr"/>
                      <a:endParaRPr kumimoji="1" lang="ja-JP" altLang="en-US" sz="1000" dirty="0"/>
                    </a:p>
                  </a:txBody>
                  <a:tcPr anchor="ctr">
                    <a:solidFill>
                      <a:schemeClr val="bg1">
                        <a:lumMod val="85000"/>
                      </a:schemeClr>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游ゴシック" panose="020B0400000000000000" pitchFamily="50" charset="-128"/>
                          <a:ea typeface="游ゴシック" panose="020B0400000000000000" pitchFamily="50" charset="-128"/>
                        </a:rPr>
                        <a:t>1937</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10</a:t>
                      </a:r>
                      <a:r>
                        <a:rPr kumimoji="1" lang="ja-JP" altLang="en-US" sz="1200" dirty="0">
                          <a:latin typeface="游ゴシック" panose="020B0400000000000000" pitchFamily="50" charset="-128"/>
                          <a:ea typeface="游ゴシック" panose="020B0400000000000000" pitchFamily="50" charset="-128"/>
                        </a:rPr>
                        <a:t>月～</a:t>
                      </a:r>
                      <a:r>
                        <a:rPr kumimoji="1" lang="en-US" altLang="ja-JP" sz="1200" dirty="0">
                          <a:latin typeface="游ゴシック" panose="020B0400000000000000" pitchFamily="50" charset="-128"/>
                          <a:ea typeface="游ゴシック" panose="020B0400000000000000" pitchFamily="50" charset="-128"/>
                        </a:rPr>
                        <a:t>2025</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5</a:t>
                      </a:r>
                      <a:r>
                        <a:rPr kumimoji="1" lang="ja-JP" altLang="en-US" sz="1200" dirty="0">
                          <a:latin typeface="游ゴシック" panose="020B0400000000000000" pitchFamily="50" charset="-128"/>
                          <a:ea typeface="游ゴシック" panose="020B0400000000000000" pitchFamily="50" charset="-128"/>
                        </a:rPr>
                        <a:t>月</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hMerge="1">
                  <a:txBody>
                    <a:bodyPr/>
                    <a:lstStyle/>
                    <a:p>
                      <a:pPr algn="ctr"/>
                      <a:endParaRPr kumimoji="1" lang="ja-JP" altLang="en-US" sz="1000" dirty="0">
                        <a:latin typeface="メイリオ" panose="020B0604030504040204" pitchFamily="50" charset="-128"/>
                        <a:ea typeface="メイリオ" panose="020B0604030504040204" pitchFamily="50" charset="-128"/>
                      </a:endParaRPr>
                    </a:p>
                  </a:txBody>
                  <a:tcPr anchor="ctr">
                    <a:solidFill>
                      <a:schemeClr val="bg1">
                        <a:lumMod val="85000"/>
                      </a:schemeClr>
                    </a:solidFill>
                  </a:tcPr>
                </a:tc>
                <a:tc hMerge="1">
                  <a:txBody>
                    <a:bodyPr/>
                    <a:lstStyle/>
                    <a:p>
                      <a:pPr algn="ctr"/>
                      <a:endParaRPr kumimoji="1" lang="ja-JP" altLang="en-US" sz="1000" dirty="0">
                        <a:latin typeface="メイリオ" panose="020B0604030504040204" pitchFamily="50" charset="-128"/>
                        <a:ea typeface="メイリオ" panose="020B0604030504040204" pitchFamily="50" charset="-128"/>
                      </a:endParaRPr>
                    </a:p>
                  </a:txBody>
                  <a:tcPr anchor="ctr">
                    <a:lnR w="12700" cap="flat" cmpd="sng" algn="ctr">
                      <a:solidFill>
                        <a:schemeClr val="bg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557183310"/>
                  </a:ext>
                </a:extLst>
              </a:tr>
            </a:tbl>
          </a:graphicData>
        </a:graphic>
      </p:graphicFrame>
      <p:grpSp>
        <p:nvGrpSpPr>
          <p:cNvPr id="29" name="グループ化 28">
            <a:extLst>
              <a:ext uri="{FF2B5EF4-FFF2-40B4-BE49-F238E27FC236}">
                <a16:creationId xmlns:a16="http://schemas.microsoft.com/office/drawing/2014/main" id="{8EEBB76F-0E2F-4067-9DFE-1F18BDD86554}"/>
              </a:ext>
            </a:extLst>
          </p:cNvPr>
          <p:cNvGrpSpPr/>
          <p:nvPr/>
        </p:nvGrpSpPr>
        <p:grpSpPr>
          <a:xfrm>
            <a:off x="360000" y="370800"/>
            <a:ext cx="720000" cy="672000"/>
            <a:chOff x="360000" y="370800"/>
            <a:chExt cx="720000" cy="672000"/>
          </a:xfrm>
        </p:grpSpPr>
        <p:sp>
          <p:nvSpPr>
            <p:cNvPr id="30" name="正方形/長方形 29">
              <a:extLst>
                <a:ext uri="{FF2B5EF4-FFF2-40B4-BE49-F238E27FC236}">
                  <a16:creationId xmlns:a16="http://schemas.microsoft.com/office/drawing/2014/main" id="{CCC4DC1A-0D35-40DE-8C5C-AA53F5668D89}"/>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D64A9B80-6E15-4D1B-AA7E-08568FD0CD3F}"/>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spTree>
    <p:extLst>
      <p:ext uri="{BB962C8B-B14F-4D97-AF65-F5344CB8AC3E}">
        <p14:creationId xmlns:p14="http://schemas.microsoft.com/office/powerpoint/2010/main" val="251255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4aebe574-aea2-40e7-9b2a-942f2978d0f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1</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調査概要</a:t>
            </a:r>
          </a:p>
        </p:txBody>
      </p:sp>
      <p:sp>
        <p:nvSpPr>
          <p:cNvPr id="8" name="テキスト ボックス 7">
            <a:extLst>
              <a:ext uri="{FF2B5EF4-FFF2-40B4-BE49-F238E27FC236}">
                <a16:creationId xmlns:a16="http://schemas.microsoft.com/office/drawing/2014/main" id="{F835474F-94A4-47AA-A557-C5E934C716A5}"/>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0CE8E8CE-9429-4F9F-BE5B-B4688920556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風災リスク・対策状況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graphicFrame>
        <p:nvGraphicFramePr>
          <p:cNvPr id="38" name="表 37">
            <a:extLst>
              <a:ext uri="{FF2B5EF4-FFF2-40B4-BE49-F238E27FC236}">
                <a16:creationId xmlns:a16="http://schemas.microsoft.com/office/drawing/2014/main" id="{E3309610-201F-46D1-87A5-C4F2836EA86C}"/>
              </a:ext>
            </a:extLst>
          </p:cNvPr>
          <p:cNvGraphicFramePr>
            <a:graphicFrameLocks noGrp="1"/>
          </p:cNvGraphicFramePr>
          <p:nvPr>
            <p:extLst>
              <p:ext uri="{D42A27DB-BD31-4B8C-83A1-F6EECF244321}">
                <p14:modId xmlns:p14="http://schemas.microsoft.com/office/powerpoint/2010/main" val="147944279"/>
              </p:ext>
            </p:extLst>
          </p:nvPr>
        </p:nvGraphicFramePr>
        <p:xfrm>
          <a:off x="361391" y="1232750"/>
          <a:ext cx="9176867" cy="5004561"/>
        </p:xfrm>
        <a:graphic>
          <a:graphicData uri="http://schemas.openxmlformats.org/drawingml/2006/table">
            <a:tbl>
              <a:tblPr/>
              <a:tblGrid>
                <a:gridCol w="1358989">
                  <a:extLst>
                    <a:ext uri="{9D8B030D-6E8A-4147-A177-3AD203B41FA5}">
                      <a16:colId xmlns:a16="http://schemas.microsoft.com/office/drawing/2014/main" val="175706446"/>
                    </a:ext>
                  </a:extLst>
                </a:gridCol>
                <a:gridCol w="7817878">
                  <a:extLst>
                    <a:ext uri="{9D8B030D-6E8A-4147-A177-3AD203B41FA5}">
                      <a16:colId xmlns:a16="http://schemas.microsoft.com/office/drawing/2014/main" val="181256157"/>
                    </a:ext>
                  </a:extLst>
                </a:gridCol>
              </a:tblGrid>
              <a:tr h="5004561">
                <a:tc>
                  <a:txBody>
                    <a:bodyPr/>
                    <a:lstStyle/>
                    <a:p>
                      <a:pPr algn="ctr"/>
                      <a:r>
                        <a:rPr kumimoji="1" lang="zh-TW" altLang="en-US" sz="1400" dirty="0">
                          <a:solidFill>
                            <a:schemeClr val="tx1"/>
                          </a:solidFill>
                          <a:latin typeface="游ゴシック" panose="020B0400000000000000" pitchFamily="50" charset="-128"/>
                          <a:ea typeface="游ゴシック" panose="020B0400000000000000" pitchFamily="50" charset="-128"/>
                        </a:rPr>
                        <a:t>建物</a:t>
                      </a:r>
                      <a:r>
                        <a:rPr kumimoji="1" lang="ja-JP" altLang="en-US" sz="1400" dirty="0">
                          <a:solidFill>
                            <a:schemeClr val="tx1"/>
                          </a:solidFill>
                          <a:latin typeface="游ゴシック" panose="020B0400000000000000" pitchFamily="50" charset="-128"/>
                          <a:ea typeface="游ゴシック" panose="020B0400000000000000" pitchFamily="50" charset="-128"/>
                        </a:rPr>
                        <a:t>状況</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spcBef>
                          <a:spcPts val="300"/>
                        </a:spcBef>
                      </a:pPr>
                      <a:r>
                        <a:rPr lang="ja-JP" altLang="en-US" sz="1400" u="none" strike="noStrike" cap="none" spc="0" dirty="0">
                          <a:solidFill>
                            <a:schemeClr val="tx1"/>
                          </a:solidFill>
                          <a:latin typeface="游ゴシック" panose="020B0400000000000000" pitchFamily="50" charset="-128"/>
                          <a:ea typeface="+mn-ea"/>
                        </a:rPr>
                        <a:t>・</a:t>
                      </a:r>
                      <a:r>
                        <a:rPr lang="en-US" altLang="ja-JP" sz="1400" u="none" strike="noStrike" cap="none" spc="0" dirty="0">
                          <a:solidFill>
                            <a:schemeClr val="tx1"/>
                          </a:solidFill>
                          <a:latin typeface="游ゴシック" panose="020B0400000000000000" pitchFamily="50" charset="-128"/>
                          <a:ea typeface="+mn-ea"/>
                        </a:rPr>
                        <a:t>UMISORA</a:t>
                      </a:r>
                      <a:r>
                        <a:rPr lang="ja-JP" altLang="en-US" sz="1400" u="none" strike="noStrike" cap="none" spc="0" dirty="0">
                          <a:solidFill>
                            <a:schemeClr val="tx1"/>
                          </a:solidFill>
                          <a:latin typeface="游ゴシック" panose="020B0400000000000000" pitchFamily="50" charset="-128"/>
                          <a:ea typeface="+mn-ea"/>
                        </a:rPr>
                        <a:t>館及び波音日和の屋根および外壁はいずれもコンクリートが使用されています。屋根および外壁に関して、特に顕著な劣化は見られませんでしたが、今後の劣化を防ぐために定期的な点検とメンテナンスを実施することをお勧めします。防水シートは定期的に交換されており、良好な状態が保たれてい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a:t>
                      </a:r>
                      <a:r>
                        <a:rPr lang="en-US" altLang="ja-JP" sz="1400" u="none" strike="noStrike" cap="none" spc="0" dirty="0">
                          <a:solidFill>
                            <a:schemeClr val="tx1"/>
                          </a:solidFill>
                          <a:latin typeface="游ゴシック" panose="020B0400000000000000" pitchFamily="50" charset="-128"/>
                          <a:ea typeface="+mn-ea"/>
                        </a:rPr>
                        <a:t>MIZUMORI</a:t>
                      </a:r>
                      <a:r>
                        <a:rPr lang="ja-JP" altLang="en-US" sz="1400" u="none" strike="noStrike" cap="none" spc="0" dirty="0">
                          <a:solidFill>
                            <a:schemeClr val="tx1"/>
                          </a:solidFill>
                          <a:latin typeface="游ゴシック" panose="020B0400000000000000" pitchFamily="50" charset="-128"/>
                          <a:ea typeface="+mn-ea"/>
                        </a:rPr>
                        <a:t>館の屋根および外壁はいずれもコンクリートが使用されています。屋根および外壁に関して特に顕著な劣化は見られませんでしたが、今後の劣化を防ぐために定期的な点検とメンテナンスを実施することをお勧めします。ただし、塔屋部の防水シートの定期交換が実施されていないと伺いましたので、早期の交換をお勧めし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・用度倉庫の屋根および外壁はいずれもガルバリウムが使用されています。屋根および外壁に関して特に顕著な劣化は見られませんでしたが、調査日時点で外装材の修繕が実施されています。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従業員寮の屋根にはコロニアル、外壁にはサイディングが使用されています。屋根には顕著な劣化は見られませんでしたが、外壁には紫外線やカビが原因と考えられる黒ずみが見られました。外装材の劣化を遅らせる目的で再塗装の実施をお勧めします。また、雨樋の破損や窓枠の木材の剥がれ、共用階段部分の錆による劣化が見られましたので、中長期的な修繕の計画と実施をお勧めします。</a:t>
                      </a:r>
                    </a:p>
                    <a:p>
                      <a:pPr algn="l">
                        <a:spcBef>
                          <a:spcPts val="300"/>
                        </a:spcBef>
                      </a:pPr>
                      <a:r>
                        <a:rPr lang="ja-JP" altLang="en-US" sz="1400" u="none" strike="noStrike" cap="none" spc="0" dirty="0">
                          <a:solidFill>
                            <a:schemeClr val="tx1"/>
                          </a:solidFill>
                          <a:latin typeface="游ゴシック" panose="020B0400000000000000" pitchFamily="50" charset="-128"/>
                          <a:ea typeface="+mn-ea"/>
                        </a:rPr>
                        <a:t>・倉庫の屋根はガルバリウム、外壁はサイディングが使用されています。屋根の状態は確認できませんでしたが、外壁に関して特に顕著な劣化は見られませんでした。ただし、内部の天井材の剥がれが見られましたので、中長期的な修繕の計画と実施をお勧めします。</a:t>
                      </a:r>
                      <a:endParaRPr lang="en-US" altLang="ja-JP" sz="1400" u="none" strike="noStrike" cap="none" spc="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7573530"/>
                  </a:ext>
                </a:extLst>
              </a:tr>
            </a:tbl>
          </a:graphicData>
        </a:graphic>
      </p:graphicFrame>
    </p:spTree>
    <p:extLst>
      <p:ext uri="{BB962C8B-B14F-4D97-AF65-F5344CB8AC3E}">
        <p14:creationId xmlns:p14="http://schemas.microsoft.com/office/powerpoint/2010/main" val="3972664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風災リスク・対策状況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graphicFrame>
        <p:nvGraphicFramePr>
          <p:cNvPr id="38" name="表 37">
            <a:extLst>
              <a:ext uri="{FF2B5EF4-FFF2-40B4-BE49-F238E27FC236}">
                <a16:creationId xmlns:a16="http://schemas.microsoft.com/office/drawing/2014/main" id="{E3309610-201F-46D1-87A5-C4F2836EA86C}"/>
              </a:ext>
            </a:extLst>
          </p:cNvPr>
          <p:cNvGraphicFramePr>
            <a:graphicFrameLocks noGrp="1"/>
          </p:cNvGraphicFramePr>
          <p:nvPr>
            <p:extLst>
              <p:ext uri="{D42A27DB-BD31-4B8C-83A1-F6EECF244321}">
                <p14:modId xmlns:p14="http://schemas.microsoft.com/office/powerpoint/2010/main" val="2322489893"/>
              </p:ext>
            </p:extLst>
          </p:nvPr>
        </p:nvGraphicFramePr>
        <p:xfrm>
          <a:off x="361391" y="1232751"/>
          <a:ext cx="9176867" cy="4005822"/>
        </p:xfrm>
        <a:graphic>
          <a:graphicData uri="http://schemas.openxmlformats.org/drawingml/2006/table">
            <a:tbl>
              <a:tblPr/>
              <a:tblGrid>
                <a:gridCol w="1358989">
                  <a:extLst>
                    <a:ext uri="{9D8B030D-6E8A-4147-A177-3AD203B41FA5}">
                      <a16:colId xmlns:a16="http://schemas.microsoft.com/office/drawing/2014/main" val="175706446"/>
                    </a:ext>
                  </a:extLst>
                </a:gridCol>
                <a:gridCol w="7817878">
                  <a:extLst>
                    <a:ext uri="{9D8B030D-6E8A-4147-A177-3AD203B41FA5}">
                      <a16:colId xmlns:a16="http://schemas.microsoft.com/office/drawing/2014/main" val="181256157"/>
                    </a:ext>
                  </a:extLst>
                </a:gridCol>
              </a:tblGrid>
              <a:tr h="643692">
                <a:tc>
                  <a:txBody>
                    <a:bodyPr/>
                    <a:lstStyle/>
                    <a:p>
                      <a:pPr algn="ctr"/>
                      <a:r>
                        <a:rPr kumimoji="1" lang="zh-TW" altLang="en-US" sz="1400" dirty="0">
                          <a:solidFill>
                            <a:schemeClr val="tx1"/>
                          </a:solidFill>
                          <a:latin typeface="游ゴシック" panose="020B0400000000000000" pitchFamily="50" charset="-128"/>
                          <a:ea typeface="游ゴシック" panose="020B0400000000000000" pitchFamily="50" charset="-128"/>
                        </a:rPr>
                        <a:t>建物維持管理</a:t>
                      </a:r>
                      <a:endParaRPr kumimoji="1" lang="ja-JP" altLang="en-US"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mn-ea"/>
                        </a:rPr>
                        <a:t>・年次修繕計画を策定しており、計画的な修繕を実施しています。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・直近では従業員寮の</a:t>
                      </a:r>
                      <a:r>
                        <a:rPr kumimoji="1" lang="en-US" altLang="ja-JP" sz="1400" dirty="0">
                          <a:solidFill>
                            <a:schemeClr val="tx1"/>
                          </a:solidFill>
                          <a:latin typeface="游ゴシック" panose="020B0400000000000000" pitchFamily="50" charset="-128"/>
                          <a:ea typeface="游ゴシック" panose="020B0400000000000000" pitchFamily="50" charset="-128"/>
                        </a:rPr>
                        <a:t>2</a:t>
                      </a:r>
                      <a:r>
                        <a:rPr kumimoji="1" lang="ja-JP" altLang="en-US" sz="1400" dirty="0">
                          <a:solidFill>
                            <a:schemeClr val="tx1"/>
                          </a:solidFill>
                          <a:latin typeface="游ゴシック" panose="020B0400000000000000" pitchFamily="50" charset="-128"/>
                          <a:ea typeface="游ゴシック" panose="020B0400000000000000" pitchFamily="50" charset="-128"/>
                        </a:rPr>
                        <a:t>階廊下部分の修繕、用度倉庫の外壁修繕を実施しています。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・定期的に建物状況をパトロールし、修繕が必要な箇所を洗い出しています。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7573530"/>
                  </a:ext>
                </a:extLst>
              </a:tr>
              <a:tr h="410645">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屋外設備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・保管品</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・各建物にエアコンの室外機が設置されています。一部</a:t>
                      </a:r>
                      <a:r>
                        <a:rPr kumimoji="1" lang="ja-JP" altLang="en-US" sz="1400" dirty="0">
                          <a:solidFill>
                            <a:schemeClr val="tx1"/>
                          </a:solidFill>
                          <a:latin typeface="游ゴシック" panose="020B0400000000000000" pitchFamily="50" charset="-128"/>
                          <a:ea typeface="+mn-ea"/>
                        </a:rPr>
                        <a:t>室外機のワイヤー固定具の</a:t>
                      </a:r>
                      <a:r>
                        <a:rPr kumimoji="1" lang="ja-JP" altLang="en-US" sz="1400" dirty="0">
                          <a:solidFill>
                            <a:schemeClr val="tx1"/>
                          </a:solidFill>
                          <a:latin typeface="游ゴシック" panose="020B0400000000000000" pitchFamily="50" charset="-128"/>
                          <a:ea typeface="游ゴシック" panose="020B0400000000000000" pitchFamily="50" charset="-128"/>
                        </a:rPr>
                        <a:t>錆による劣　</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　化が見られましたので定期的な点検と必要に応じて交換をお勧めします。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mn-ea"/>
                        </a:rPr>
                        <a:t>・屋外に設置された空調設備・機器には耐重塩害仕様のものが使用されています。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418025"/>
                  </a:ext>
                </a:extLst>
              </a:tr>
              <a:tr h="579734">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平常時の防災管理・訓練等</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・台風接近時の対応マニュアルが策定されています。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a:t>
                      </a:r>
                      <a:r>
                        <a:rPr kumimoji="1" lang="en-US" altLang="ja-JP" sz="1400" dirty="0">
                          <a:solidFill>
                            <a:schemeClr val="tx1"/>
                          </a:solidFill>
                          <a:latin typeface="游ゴシック" panose="020B0400000000000000" pitchFamily="50" charset="-128"/>
                          <a:ea typeface="游ゴシック" panose="020B0400000000000000" pitchFamily="50" charset="-128"/>
                        </a:rPr>
                        <a:t>BCP</a:t>
                      </a:r>
                      <a:r>
                        <a:rPr kumimoji="1" lang="ja-JP" altLang="en-US" sz="1400" dirty="0">
                          <a:solidFill>
                            <a:schemeClr val="tx1"/>
                          </a:solidFill>
                          <a:latin typeface="游ゴシック" panose="020B0400000000000000" pitchFamily="50" charset="-128"/>
                          <a:ea typeface="游ゴシック" panose="020B0400000000000000" pitchFamily="50" charset="-128"/>
                        </a:rPr>
                        <a:t>マニュアルについては策定されていません。</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・定期的に火災訓練及び救急訓練を実施していますが台風を想定した訓練は実施していません。</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0494860"/>
                  </a:ext>
                </a:extLst>
              </a:tr>
              <a:tr h="706572">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台風接近中の事前対策</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・屋外保管品</a:t>
                      </a:r>
                      <a:r>
                        <a:rPr kumimoji="1" lang="en-US" altLang="ja-JP" sz="1400" dirty="0">
                          <a:solidFill>
                            <a:schemeClr val="tx1"/>
                          </a:solidFill>
                          <a:latin typeface="游ゴシック" panose="020B0400000000000000" pitchFamily="50" charset="-128"/>
                          <a:ea typeface="游ゴシック" panose="020B0400000000000000" pitchFamily="50" charset="-128"/>
                        </a:rPr>
                        <a:t>(</a:t>
                      </a:r>
                      <a:r>
                        <a:rPr kumimoji="1" lang="ja-JP" altLang="en-US" sz="1400" dirty="0">
                          <a:solidFill>
                            <a:schemeClr val="tx1"/>
                          </a:solidFill>
                          <a:latin typeface="游ゴシック" panose="020B0400000000000000" pitchFamily="50" charset="-128"/>
                          <a:ea typeface="游ゴシック" panose="020B0400000000000000" pitchFamily="50" charset="-128"/>
                        </a:rPr>
                        <a:t>客室の屋外椅子等</a:t>
                      </a:r>
                      <a:r>
                        <a:rPr kumimoji="1" lang="en-US" altLang="ja-JP" sz="1400" dirty="0">
                          <a:solidFill>
                            <a:schemeClr val="tx1"/>
                          </a:solidFill>
                          <a:latin typeface="游ゴシック" panose="020B0400000000000000" pitchFamily="50" charset="-128"/>
                          <a:ea typeface="游ゴシック" panose="020B0400000000000000" pitchFamily="50" charset="-128"/>
                        </a:rPr>
                        <a:t>)</a:t>
                      </a:r>
                      <a:r>
                        <a:rPr kumimoji="1" lang="ja-JP" altLang="en-US" sz="1400" dirty="0">
                          <a:solidFill>
                            <a:schemeClr val="tx1"/>
                          </a:solidFill>
                          <a:latin typeface="游ゴシック" panose="020B0400000000000000" pitchFamily="50" charset="-128"/>
                          <a:ea typeface="游ゴシック" panose="020B0400000000000000" pitchFamily="50" charset="-128"/>
                        </a:rPr>
                        <a:t>の撤去・移動を実施しています。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・台風接近が予想される際に宿泊客への連絡及び予約のキャンセル対応を実施しています。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・台風接近中は宿泊客を</a:t>
                      </a:r>
                      <a:r>
                        <a:rPr kumimoji="1" lang="en-US" altLang="ja-JP" sz="1400" dirty="0">
                          <a:solidFill>
                            <a:schemeClr val="tx1"/>
                          </a:solidFill>
                          <a:latin typeface="游ゴシック" panose="020B0400000000000000" pitchFamily="50" charset="-128"/>
                          <a:ea typeface="游ゴシック" panose="020B0400000000000000" pitchFamily="50" charset="-128"/>
                        </a:rPr>
                        <a:t>MIZUMORI</a:t>
                      </a:r>
                      <a:r>
                        <a:rPr kumimoji="1" lang="ja-JP" altLang="en-US" sz="1400" dirty="0">
                          <a:solidFill>
                            <a:schemeClr val="tx1"/>
                          </a:solidFill>
                          <a:latin typeface="游ゴシック" panose="020B0400000000000000" pitchFamily="50" charset="-128"/>
                          <a:ea typeface="游ゴシック" panose="020B0400000000000000" pitchFamily="50" charset="-128"/>
                        </a:rPr>
                        <a:t>館に避難させる対応を実施しています。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111851"/>
                  </a:ext>
                </a:extLst>
              </a:tr>
              <a:tr h="1079742">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その他の</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特記事項</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・対象拠点は海に面しているため潮風が作用しやすく塩害による被害を受けやすいと考えられ　</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　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67670"/>
                  </a:ext>
                </a:extLst>
              </a:tr>
            </a:tbl>
          </a:graphicData>
        </a:graphic>
      </p:graphicFrame>
    </p:spTree>
    <p:extLst>
      <p:ext uri="{BB962C8B-B14F-4D97-AF65-F5344CB8AC3E}">
        <p14:creationId xmlns:p14="http://schemas.microsoft.com/office/powerpoint/2010/main" val="1994916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FF770B9-5EB0-4A00-9E86-BB1559EC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554" y="1399756"/>
            <a:ext cx="3048000" cy="2285999"/>
          </a:xfrm>
          <a:prstGeom prst="rect">
            <a:avLst/>
          </a:prstGeom>
        </p:spPr>
      </p:pic>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施設の状況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sp>
        <p:nvSpPr>
          <p:cNvPr id="25" name="正方形/長方形 24">
            <a:extLst>
              <a:ext uri="{FF2B5EF4-FFF2-40B4-BE49-F238E27FC236}">
                <a16:creationId xmlns:a16="http://schemas.microsoft.com/office/drawing/2014/main" id="{23E7D2C2-6200-4679-BEB6-8EDD476CB6C7}"/>
              </a:ext>
            </a:extLst>
          </p:cNvPr>
          <p:cNvSpPr/>
          <p:nvPr/>
        </p:nvSpPr>
        <p:spPr>
          <a:xfrm>
            <a:off x="3577473" y="1399858"/>
            <a:ext cx="1281650" cy="2391803"/>
          </a:xfrm>
          <a:prstGeom prst="rect">
            <a:avLst/>
          </a:prstGeom>
          <a:solidFill>
            <a:srgbClr val="CCE0D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ja-JP" altLang="en-US" sz="1200" dirty="0">
                <a:solidFill>
                  <a:schemeClr val="tx1"/>
                </a:solidFill>
                <a:latin typeface="游ゴシック" panose="020B0400000000000000" pitchFamily="50" charset="-128"/>
                <a:ea typeface="游ゴシック" panose="020B0400000000000000" pitchFamily="50" charset="-128"/>
              </a:rPr>
              <a:t>年次修繕計画</a:t>
            </a:r>
            <a:endParaRPr lang="en-US" altLang="ja-JP" sz="1200" dirty="0">
              <a:solidFill>
                <a:schemeClr val="tx1"/>
              </a:solidFill>
              <a:latin typeface="游ゴシック" panose="020B0400000000000000" pitchFamily="50" charset="-128"/>
              <a:ea typeface="游ゴシック" panose="020B0400000000000000" pitchFamily="50" charset="-128"/>
            </a:endParaRPr>
          </a:p>
          <a:p>
            <a:endParaRPr lang="en-US" altLang="ja-JP" sz="1200" dirty="0">
              <a:solidFill>
                <a:schemeClr val="tx1"/>
              </a:solidFill>
              <a:latin typeface="游ゴシック" panose="020B0400000000000000" pitchFamily="50" charset="-128"/>
              <a:ea typeface="游ゴシック" panose="020B0400000000000000" pitchFamily="50" charset="-128"/>
            </a:endParaRPr>
          </a:p>
          <a:p>
            <a:r>
              <a:rPr kumimoji="1" lang="ja-JP" altLang="en-US" sz="1200" dirty="0">
                <a:solidFill>
                  <a:schemeClr val="tx1"/>
                </a:solidFill>
                <a:latin typeface="游ゴシック" panose="020B0400000000000000" pitchFamily="50" charset="-128"/>
                <a:ea typeface="游ゴシック" panose="020B0400000000000000" pitchFamily="50" charset="-128"/>
              </a:rPr>
              <a:t>毎年</a:t>
            </a:r>
            <a:r>
              <a:rPr kumimoji="1" lang="en-US" altLang="ja-JP" sz="1200" dirty="0">
                <a:solidFill>
                  <a:schemeClr val="tx1"/>
                </a:solidFill>
                <a:latin typeface="游ゴシック" panose="020B0400000000000000" pitchFamily="50" charset="-128"/>
                <a:ea typeface="游ゴシック" panose="020B0400000000000000" pitchFamily="50" charset="-128"/>
              </a:rPr>
              <a:t>8</a:t>
            </a:r>
            <a:r>
              <a:rPr kumimoji="1" lang="ja-JP" altLang="en-US" sz="1200" dirty="0">
                <a:solidFill>
                  <a:schemeClr val="tx1"/>
                </a:solidFill>
                <a:latin typeface="游ゴシック" panose="020B0400000000000000" pitchFamily="50" charset="-128"/>
                <a:ea typeface="游ゴシック" panose="020B0400000000000000" pitchFamily="50" charset="-128"/>
              </a:rPr>
              <a:t>～</a:t>
            </a:r>
            <a:r>
              <a:rPr kumimoji="1" lang="en-US" altLang="ja-JP" sz="1200" dirty="0">
                <a:solidFill>
                  <a:schemeClr val="tx1"/>
                </a:solidFill>
                <a:latin typeface="游ゴシック" panose="020B0400000000000000" pitchFamily="50" charset="-128"/>
                <a:ea typeface="游ゴシック" panose="020B0400000000000000" pitchFamily="50" charset="-128"/>
              </a:rPr>
              <a:t>9</a:t>
            </a:r>
            <a:r>
              <a:rPr kumimoji="1" lang="ja-JP" altLang="en-US" sz="1200" dirty="0">
                <a:solidFill>
                  <a:schemeClr val="tx1"/>
                </a:solidFill>
                <a:latin typeface="游ゴシック" panose="020B0400000000000000" pitchFamily="50" charset="-128"/>
                <a:ea typeface="游ゴシック" panose="020B0400000000000000" pitchFamily="50" charset="-128"/>
              </a:rPr>
              <a:t>月に修繕が必要な箇所を洗い出し、年次修繕計画を策定しています。</a:t>
            </a:r>
          </a:p>
        </p:txBody>
      </p:sp>
      <p:sp>
        <p:nvSpPr>
          <p:cNvPr id="31" name="正方形/長方形 30">
            <a:extLst>
              <a:ext uri="{FF2B5EF4-FFF2-40B4-BE49-F238E27FC236}">
                <a16:creationId xmlns:a16="http://schemas.microsoft.com/office/drawing/2014/main" id="{CFFF6E98-751D-4FE1-89AE-9F2345CA978F}"/>
              </a:ext>
            </a:extLst>
          </p:cNvPr>
          <p:cNvSpPr/>
          <p:nvPr/>
        </p:nvSpPr>
        <p:spPr>
          <a:xfrm>
            <a:off x="8210193" y="1399858"/>
            <a:ext cx="1281650" cy="2391803"/>
          </a:xfrm>
          <a:prstGeom prst="rect">
            <a:avLst/>
          </a:prstGeom>
          <a:solidFill>
            <a:srgbClr val="CCE0D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ja-JP" altLang="en-US" sz="1200" dirty="0">
                <a:solidFill>
                  <a:schemeClr val="tx1"/>
                </a:solidFill>
                <a:latin typeface="游ゴシック" panose="020B0400000000000000" pitchFamily="50" charset="-128"/>
                <a:ea typeface="游ゴシック" panose="020B0400000000000000" pitchFamily="50" charset="-128"/>
              </a:rPr>
              <a:t>エアコン室外機の塩害対策</a:t>
            </a:r>
          </a:p>
          <a:p>
            <a:endParaRPr lang="en-US" altLang="ja-JP" sz="1200" dirty="0">
              <a:solidFill>
                <a:schemeClr val="tx1"/>
              </a:solidFill>
              <a:latin typeface="游ゴシック" panose="020B0400000000000000" pitchFamily="50" charset="-128"/>
              <a:ea typeface="游ゴシック" panose="020B0400000000000000" pitchFamily="50" charset="-128"/>
            </a:endParaRPr>
          </a:p>
          <a:p>
            <a:r>
              <a:rPr kumimoji="1" lang="ja-JP" altLang="en-US" sz="1200" dirty="0">
                <a:solidFill>
                  <a:schemeClr val="tx1"/>
                </a:solidFill>
                <a:latin typeface="游ゴシック" panose="020B0400000000000000" pitchFamily="50" charset="-128"/>
                <a:ea typeface="游ゴシック" panose="020B0400000000000000" pitchFamily="50" charset="-128"/>
              </a:rPr>
              <a:t>対象拠点は海に面しており塩害の影響を受けやすいと考えられますが、エアコンの室外機には塩害仕様のものを使用しています。</a:t>
            </a:r>
          </a:p>
        </p:txBody>
      </p:sp>
      <p:pic>
        <p:nvPicPr>
          <p:cNvPr id="15" name="図 14">
            <a:extLst>
              <a:ext uri="{FF2B5EF4-FFF2-40B4-BE49-F238E27FC236}">
                <a16:creationId xmlns:a16="http://schemas.microsoft.com/office/drawing/2014/main" id="{3303C009-A96E-443F-8FEE-109BC9728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839" y="1399757"/>
            <a:ext cx="3048000" cy="2286000"/>
          </a:xfrm>
          <a:prstGeom prst="rect">
            <a:avLst/>
          </a:prstGeom>
        </p:spPr>
      </p:pic>
    </p:spTree>
    <p:extLst>
      <p:ext uri="{BB962C8B-B14F-4D97-AF65-F5344CB8AC3E}">
        <p14:creationId xmlns:p14="http://schemas.microsoft.com/office/powerpoint/2010/main" val="2931780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p:txBody>
          <a:bodyPr/>
          <a:lstStyle/>
          <a:p>
            <a:r>
              <a:rPr lang="ja-JP" altLang="en-US" dirty="0">
                <a:effectLst>
                  <a:glow rad="190500">
                    <a:schemeClr val="bg1">
                      <a:alpha val="60000"/>
                    </a:schemeClr>
                  </a:glow>
                </a:effectLst>
              </a:rPr>
              <a:t>参考資料</a:t>
            </a:r>
            <a:endParaRPr kumimoji="1" lang="ja-JP" altLang="en-US" dirty="0">
              <a:effectLst>
                <a:glow rad="190500">
                  <a:schemeClr val="bg1">
                    <a:alpha val="60000"/>
                  </a:schemeClr>
                </a:glow>
              </a:effectLst>
            </a:endParaRPr>
          </a:p>
        </p:txBody>
      </p:sp>
      <p:sp>
        <p:nvSpPr>
          <p:cNvPr id="5" name="テキスト プレースホルダー 4"/>
          <p:cNvSpPr>
            <a:spLocks noGrp="1"/>
          </p:cNvSpPr>
          <p:nvPr>
            <p:ph type="body" sz="quarter" idx="11"/>
          </p:nvPr>
        </p:nvSpPr>
        <p:spPr/>
        <p:txBody>
          <a:bodyPr>
            <a:normAutofit/>
          </a:bodyPr>
          <a:lstStyle/>
          <a:p>
            <a:r>
              <a:rPr kumimoji="1" lang="en-US" altLang="ja-JP" dirty="0"/>
              <a:t>6</a:t>
            </a:r>
            <a:endParaRPr kumimoji="1" lang="ja-JP" altLang="en-US" dirty="0"/>
          </a:p>
        </p:txBody>
      </p:sp>
      <p:sp>
        <p:nvSpPr>
          <p:cNvPr id="7"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98087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06391" y="-1174"/>
            <a:ext cx="4543434" cy="640415"/>
          </a:xfrm>
          <a:prstGeom prst="rect">
            <a:avLst/>
          </a:prstGeom>
          <a:noFill/>
        </p:spPr>
        <p:txBody>
          <a:bodyPr wrap="square" lIns="0" tIns="0" rIns="0" bIns="0" numCol="1" rtlCol="0" anchor="ctr" anchorCtr="0">
            <a:noAutofit/>
          </a:bodyPr>
          <a:lstStyle/>
          <a:p>
            <a:r>
              <a:rPr kumimoji="1" lang="ja-JP" altLang="en-US" sz="2000" b="1" dirty="0">
                <a:latin typeface="游ゴシック" panose="020B0400000000000000" pitchFamily="50" charset="-128"/>
                <a:ea typeface="游ゴシック" panose="020B0400000000000000" pitchFamily="50" charset="-128"/>
              </a:rPr>
              <a:t>資料</a:t>
            </a:r>
            <a:r>
              <a:rPr kumimoji="1" lang="en-US" altLang="ja-JP" sz="2000" b="1" dirty="0">
                <a:latin typeface="游ゴシック" panose="020B0400000000000000" pitchFamily="50" charset="-128"/>
                <a:ea typeface="游ゴシック" panose="020B0400000000000000" pitchFamily="50" charset="-128"/>
              </a:rPr>
              <a:t>1</a:t>
            </a:r>
            <a:r>
              <a:rPr kumimoji="1" lang="ja-JP" altLang="en-US" sz="2000" b="1" dirty="0">
                <a:latin typeface="游ゴシック" panose="020B0400000000000000" pitchFamily="50" charset="-128"/>
                <a:ea typeface="游ゴシック" panose="020B0400000000000000" pitchFamily="50" charset="-128"/>
              </a:rPr>
              <a:t>．企業の風災対策</a:t>
            </a:r>
            <a:endParaRPr kumimoji="1" lang="en-US" altLang="ja-JP" sz="2000" b="1" dirty="0">
              <a:solidFill>
                <a:schemeClr val="tx1"/>
              </a:solidFill>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245660" y="827467"/>
            <a:ext cx="9430603" cy="954107"/>
          </a:xfrm>
          <a:prstGeom prst="rect">
            <a:avLst/>
          </a:prstGeom>
        </p:spPr>
        <p:txBody>
          <a:bodyPr wrap="square">
            <a:spAutoFit/>
          </a:bodyPr>
          <a:lstStyle/>
          <a:p>
            <a:r>
              <a:rPr lang="ja-JP" altLang="en-US" sz="1400" dirty="0">
                <a:latin typeface="+mn-ea"/>
                <a:cs typeface="Times New Roman" panose="02020603050405020304" pitchFamily="18" charset="0"/>
              </a:rPr>
              <a:t>　台風、低気圧、竜巻などがもたらす強風による被害を風災といいます。風災は主に強い風圧によって発生します。</a:t>
            </a:r>
          </a:p>
          <a:p>
            <a:r>
              <a:rPr lang="ja-JP" altLang="en-US" sz="1400" dirty="0">
                <a:latin typeface="+mn-ea"/>
                <a:cs typeface="Times New Roman" panose="02020603050405020304" pitchFamily="18" charset="0"/>
              </a:rPr>
              <a:t>　下表に風災が発生する風速の目安を示します。気象庁が公表する風速には、平均風速（</a:t>
            </a:r>
            <a:r>
              <a:rPr lang="en-US" altLang="ja-JP" sz="1400" dirty="0">
                <a:latin typeface="+mn-ea"/>
                <a:cs typeface="Times New Roman" panose="02020603050405020304" pitchFamily="18" charset="0"/>
              </a:rPr>
              <a:t>10</a:t>
            </a:r>
            <a:r>
              <a:rPr lang="ja-JP" altLang="en-US" sz="1400" dirty="0">
                <a:latin typeface="+mn-ea"/>
                <a:cs typeface="Times New Roman" panose="02020603050405020304" pitchFamily="18" charset="0"/>
              </a:rPr>
              <a:t>分間の平均）と瞬間風速（</a:t>
            </a:r>
            <a:r>
              <a:rPr lang="en-US" altLang="ja-JP" sz="1400" dirty="0">
                <a:latin typeface="+mn-ea"/>
                <a:cs typeface="Times New Roman" panose="02020603050405020304" pitchFamily="18" charset="0"/>
              </a:rPr>
              <a:t>3</a:t>
            </a:r>
            <a:r>
              <a:rPr lang="ja-JP" altLang="en-US" sz="1400" dirty="0">
                <a:latin typeface="+mn-ea"/>
                <a:cs typeface="Times New Roman" panose="02020603050405020304" pitchFamily="18" charset="0"/>
              </a:rPr>
              <a:t>秒間の平均）があり、一般的に瞬間風速は平均風速の</a:t>
            </a:r>
            <a:r>
              <a:rPr lang="en-US" altLang="ja-JP" sz="1400" dirty="0">
                <a:latin typeface="+mn-ea"/>
                <a:cs typeface="Times New Roman" panose="02020603050405020304" pitchFamily="18" charset="0"/>
              </a:rPr>
              <a:t>1.5</a:t>
            </a:r>
            <a:r>
              <a:rPr lang="ja-JP" altLang="en-US" sz="1400" dirty="0">
                <a:latin typeface="+mn-ea"/>
                <a:cs typeface="Times New Roman" panose="02020603050405020304" pitchFamily="18" charset="0"/>
              </a:rPr>
              <a:t>～</a:t>
            </a:r>
            <a:r>
              <a:rPr lang="en-US" altLang="ja-JP" sz="1400" dirty="0">
                <a:latin typeface="+mn-ea"/>
                <a:cs typeface="Times New Roman" panose="02020603050405020304" pitchFamily="18" charset="0"/>
              </a:rPr>
              <a:t>2</a:t>
            </a:r>
            <a:r>
              <a:rPr lang="ja-JP" altLang="en-US" sz="1400" dirty="0">
                <a:latin typeface="+mn-ea"/>
                <a:cs typeface="Times New Roman" panose="02020603050405020304" pitchFamily="18" charset="0"/>
              </a:rPr>
              <a:t>倍程度になります。下表によれば、建物は平均風速</a:t>
            </a:r>
            <a:r>
              <a:rPr lang="en-US" altLang="ja-JP" sz="1400" dirty="0">
                <a:latin typeface="+mn-ea"/>
                <a:cs typeface="Times New Roman" panose="02020603050405020304" pitchFamily="18" charset="0"/>
              </a:rPr>
              <a:t>15m/s</a:t>
            </a:r>
            <a:r>
              <a:rPr lang="ja-JP" altLang="en-US" sz="1400" dirty="0">
                <a:latin typeface="+mn-ea"/>
                <a:cs typeface="Times New Roman" panose="02020603050405020304" pitchFamily="18" charset="0"/>
              </a:rPr>
              <a:t>以上（瞬間風速</a:t>
            </a:r>
            <a:r>
              <a:rPr lang="en-US" altLang="ja-JP" sz="1400" dirty="0">
                <a:latin typeface="+mn-ea"/>
                <a:cs typeface="Times New Roman" panose="02020603050405020304" pitchFamily="18" charset="0"/>
              </a:rPr>
              <a:t>20m/s</a:t>
            </a:r>
            <a:r>
              <a:rPr lang="ja-JP" altLang="en-US" sz="1400" dirty="0">
                <a:latin typeface="+mn-ea"/>
                <a:cs typeface="Times New Roman" panose="02020603050405020304" pitchFamily="18" charset="0"/>
              </a:rPr>
              <a:t>以上）の場合に被害が発生する可能性が高くなります。</a:t>
            </a:r>
          </a:p>
        </p:txBody>
      </p:sp>
      <p:sp>
        <p:nvSpPr>
          <p:cNvPr id="10" name="正方形/長方形 9"/>
          <p:cNvSpPr/>
          <p:nvPr/>
        </p:nvSpPr>
        <p:spPr>
          <a:xfrm>
            <a:off x="92491" y="521321"/>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１．風災とは</a:t>
            </a:r>
            <a:endParaRPr lang="ja-JP" altLang="en-US" sz="1600" b="1" dirty="0">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93" y="1754278"/>
            <a:ext cx="7802265" cy="4645931"/>
          </a:xfrm>
          <a:prstGeom prst="rect">
            <a:avLst/>
          </a:prstGeom>
        </p:spPr>
      </p:pic>
      <p:sp>
        <p:nvSpPr>
          <p:cNvPr id="11" name="正方形/長方形 10"/>
          <p:cNvSpPr/>
          <p:nvPr/>
        </p:nvSpPr>
        <p:spPr>
          <a:xfrm>
            <a:off x="6245969" y="6291808"/>
            <a:ext cx="4655228" cy="230832"/>
          </a:xfrm>
          <a:prstGeom prst="rect">
            <a:avLst/>
          </a:prstGeom>
        </p:spPr>
        <p:txBody>
          <a:bodyPr wrap="square">
            <a:spAutoFit/>
          </a:bodyPr>
          <a:lstStyle/>
          <a:p>
            <a:pPr algn="ctr"/>
            <a:r>
              <a:rPr lang="ja-JP" altLang="en-US" sz="900" dirty="0">
                <a:latin typeface="游ゴシック" panose="020B0400000000000000" pitchFamily="50" charset="-128"/>
                <a:ea typeface="游ゴシック" panose="020B0400000000000000" pitchFamily="50" charset="-128"/>
                <a:cs typeface="Times New Roman" panose="02020603050405020304" pitchFamily="18" charset="0"/>
              </a:rPr>
              <a:t>表：風の強さと吹き方（出典：気象庁ＨＰ）</a:t>
            </a:r>
            <a:endParaRPr lang="ja-JP" altLang="en-US" sz="900" dirty="0">
              <a:latin typeface="游ゴシック" panose="020B0400000000000000" pitchFamily="50" charset="-128"/>
              <a:ea typeface="游ゴシック" panose="020B0400000000000000" pitchFamily="50" charset="-128"/>
            </a:endParaRPr>
          </a:p>
        </p:txBody>
      </p:sp>
      <p:sp>
        <p:nvSpPr>
          <p:cNvPr id="9" name="スライド番号プレースホルダー 5">
            <a:extLst>
              <a:ext uri="{FF2B5EF4-FFF2-40B4-BE49-F238E27FC236}">
                <a16:creationId xmlns:a16="http://schemas.microsoft.com/office/drawing/2014/main" id="{913F93A3-D382-4981-A48F-8B526D49E65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12490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572992" y="1132682"/>
            <a:ext cx="4126383" cy="2031325"/>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建物が風を受けたとき、建物に加わる風圧力は右図の向きとなります。風上側の壁面は外から押される力（正圧）を受け、風下側と側面の壁や屋根は外に引っ張られる力（負圧）を受けます。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建物各部の耐力を超える風圧力が加わると、建物に破損が生じます。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一般に、風圧力は風速の２乗に比例します。例えば、風速が２倍になると、風圧力は４倍となり、その威力は格段に増すことになります。</a:t>
            </a:r>
          </a:p>
        </p:txBody>
      </p:sp>
      <p:grpSp>
        <p:nvGrpSpPr>
          <p:cNvPr id="8" name="グループ化 7"/>
          <p:cNvGrpSpPr>
            <a:grpSpLocks noChangeAspect="1"/>
          </p:cNvGrpSpPr>
          <p:nvPr/>
        </p:nvGrpSpPr>
        <p:grpSpPr>
          <a:xfrm>
            <a:off x="4758808" y="694938"/>
            <a:ext cx="5152244" cy="2635116"/>
            <a:chOff x="0" y="0"/>
            <a:chExt cx="3222048" cy="1648047"/>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168502" cy="1648047"/>
            </a:xfrm>
            <a:prstGeom prst="rect">
              <a:avLst/>
            </a:prstGeom>
            <a:noFill/>
            <a:ln>
              <a:noFill/>
            </a:ln>
          </p:spPr>
        </p:pic>
        <p:sp>
          <p:nvSpPr>
            <p:cNvPr id="13" name="テキスト ボックス 2"/>
            <p:cNvSpPr txBox="1">
              <a:spLocks noChangeArrowheads="1"/>
            </p:cNvSpPr>
            <p:nvPr/>
          </p:nvSpPr>
          <p:spPr bwMode="auto">
            <a:xfrm>
              <a:off x="42530" y="1169408"/>
              <a:ext cx="649031"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6228"/>
                  </a:solidFill>
                  <a:effectLst/>
                  <a:latin typeface="游ゴシック" panose="020B0400000000000000" pitchFamily="50" charset="-128"/>
                  <a:ea typeface="游ゴシック" panose="020B0400000000000000" pitchFamily="50" charset="-128"/>
                  <a:cs typeface="Times New Roman" panose="02020603050405020304" pitchFamily="18" charset="0"/>
                </a:rPr>
                <a:t>強風</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4" name="テキスト ボックス 2"/>
            <p:cNvSpPr txBox="1">
              <a:spLocks noChangeArrowheads="1"/>
            </p:cNvSpPr>
            <p:nvPr/>
          </p:nvSpPr>
          <p:spPr bwMode="auto">
            <a:xfrm>
              <a:off x="159488" y="435870"/>
              <a:ext cx="967197"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C0504D"/>
                  </a:solidFill>
                  <a:effectLst/>
                  <a:latin typeface="游ゴシック" panose="020B0400000000000000" pitchFamily="50" charset="-128"/>
                  <a:ea typeface="游ゴシック" panose="020B0400000000000000" pitchFamily="50" charset="-128"/>
                  <a:cs typeface="Times New Roman" panose="02020603050405020304" pitchFamily="18" charset="0"/>
                </a:rPr>
                <a:t>正圧（風上面）</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5" name="テキスト ボックス 2"/>
            <p:cNvSpPr txBox="1">
              <a:spLocks noChangeArrowheads="1"/>
            </p:cNvSpPr>
            <p:nvPr/>
          </p:nvSpPr>
          <p:spPr bwMode="auto">
            <a:xfrm>
              <a:off x="1679582" y="1041530"/>
              <a:ext cx="1221857" cy="259860"/>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負圧</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（側面、風下面）</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6" name="テキスト ボックス 2"/>
            <p:cNvSpPr txBox="1">
              <a:spLocks noChangeArrowheads="1"/>
            </p:cNvSpPr>
            <p:nvPr/>
          </p:nvSpPr>
          <p:spPr bwMode="auto">
            <a:xfrm>
              <a:off x="1998921" y="63787"/>
              <a:ext cx="1223127"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負圧（屋根）</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grpSp>
      <p:sp>
        <p:nvSpPr>
          <p:cNvPr id="18" name="正方形/長方形 17"/>
          <p:cNvSpPr/>
          <p:nvPr/>
        </p:nvSpPr>
        <p:spPr>
          <a:xfrm>
            <a:off x="638830" y="3989902"/>
            <a:ext cx="4015057" cy="1600438"/>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また、大きな開口がある建物では開口部から風が吹込んだ場合、風上側以外の面は建物の内外から力を受けるため、より大きな力が加わることになります。シャッター等を閉鎖しなかった場合や、建物の外壁が被害を受けた場合に、こうした現象が発生し、被害が拡大する可能性があります。</a:t>
            </a:r>
          </a:p>
        </p:txBody>
      </p:sp>
      <p:sp>
        <p:nvSpPr>
          <p:cNvPr id="20" name="正方形/長方形 19"/>
          <p:cNvSpPr/>
          <p:nvPr/>
        </p:nvSpPr>
        <p:spPr>
          <a:xfrm>
            <a:off x="5045963" y="6057220"/>
            <a:ext cx="4655228" cy="276999"/>
          </a:xfrm>
          <a:prstGeom prst="rect">
            <a:avLst/>
          </a:prstGeom>
        </p:spPr>
        <p:txBody>
          <a:bodyPr wrap="square">
            <a:spAutoFit/>
          </a:bodyPr>
          <a:lstStyle/>
          <a:p>
            <a:pPr algn="ctr"/>
            <a:r>
              <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rPr>
              <a:t>図：風の吹込みによる被害の拡大</a:t>
            </a:r>
            <a:endParaRPr lang="ja-JP" altLang="en-US" sz="1200" dirty="0">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83449" y="525661"/>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２．建物に加わる風圧力</a:t>
            </a:r>
            <a:endParaRPr lang="ja-JP" altLang="en-US" sz="1600" b="1" dirty="0">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5045963" y="3392954"/>
            <a:ext cx="4655228" cy="276999"/>
          </a:xfrm>
          <a:prstGeom prst="rect">
            <a:avLst/>
          </a:prstGeom>
        </p:spPr>
        <p:txBody>
          <a:bodyPr wrap="square">
            <a:spAutoFit/>
          </a:bodyPr>
          <a:lstStyle/>
          <a:p>
            <a:pPr algn="ctr"/>
            <a:r>
              <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rPr>
              <a:t>図：建物に加わる風圧力</a:t>
            </a:r>
            <a:endParaRPr lang="ja-JP" altLang="en-US" sz="1200" dirty="0">
              <a:latin typeface="游ゴシック" panose="020B0400000000000000" pitchFamily="50" charset="-128"/>
              <a:ea typeface="游ゴシック" panose="020B0400000000000000" pitchFamily="50" charset="-128"/>
            </a:endParaRPr>
          </a:p>
        </p:txBody>
      </p:sp>
      <p:pic>
        <p:nvPicPr>
          <p:cNvPr id="25" name="図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945" y="3933560"/>
            <a:ext cx="4850246" cy="1061830"/>
          </a:xfrm>
          <a:prstGeom prst="rect">
            <a:avLst/>
          </a:prstGeom>
          <a:noFill/>
          <a:ln>
            <a:noFill/>
          </a:ln>
        </p:spPr>
      </p:pic>
      <p:sp>
        <p:nvSpPr>
          <p:cNvPr id="19" name="スライド番号プレースホルダー 5">
            <a:extLst>
              <a:ext uri="{FF2B5EF4-FFF2-40B4-BE49-F238E27FC236}">
                <a16:creationId xmlns:a16="http://schemas.microsoft.com/office/drawing/2014/main" id="{2971C86E-8678-42FE-A591-B0247C50F64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95405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975539605"/>
              </p:ext>
            </p:extLst>
          </p:nvPr>
        </p:nvGraphicFramePr>
        <p:xfrm>
          <a:off x="387316" y="1139026"/>
          <a:ext cx="9125018" cy="5111999"/>
        </p:xfrm>
        <a:graphic>
          <a:graphicData uri="http://schemas.openxmlformats.org/drawingml/2006/table">
            <a:tbl>
              <a:tblPr firstRow="1" bandRow="1">
                <a:tableStyleId>{5940675A-B579-460E-94D1-54222C63F5DA}</a:tableStyleId>
              </a:tblPr>
              <a:tblGrid>
                <a:gridCol w="809018">
                  <a:extLst>
                    <a:ext uri="{9D8B030D-6E8A-4147-A177-3AD203B41FA5}">
                      <a16:colId xmlns:a16="http://schemas.microsoft.com/office/drawing/2014/main" val="2428991913"/>
                    </a:ext>
                  </a:extLst>
                </a:gridCol>
                <a:gridCol w="8316000">
                  <a:extLst>
                    <a:ext uri="{9D8B030D-6E8A-4147-A177-3AD203B41FA5}">
                      <a16:colId xmlns:a16="http://schemas.microsoft.com/office/drawing/2014/main" val="2912253013"/>
                    </a:ext>
                  </a:extLst>
                </a:gridCol>
              </a:tblGrid>
              <a:tr h="587894">
                <a:tc rowSpan="4">
                  <a:txBody>
                    <a:bodyPr/>
                    <a:lstStyle/>
                    <a:p>
                      <a:pPr algn="ctr">
                        <a:spcAft>
                          <a:spcPts val="0"/>
                        </a:spcAft>
                      </a:pPr>
                      <a:r>
                        <a:rPr lang="ja-JP" sz="1400" spc="-25" dirty="0">
                          <a:effectLst/>
                          <a:latin typeface="+mn-ea"/>
                          <a:ea typeface="+mn-ea"/>
                          <a:cs typeface="Times New Roman" panose="02020603050405020304" pitchFamily="18" charset="0"/>
                        </a:rPr>
                        <a:t>概</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要</a:t>
                      </a:r>
                      <a:endParaRPr lang="ja-JP" sz="1400" dirty="0">
                        <a:effectLst/>
                        <a:latin typeface="+mn-ea"/>
                        <a:ea typeface="+mn-ea"/>
                        <a:cs typeface="Times New Roman" panose="02020603050405020304" pitchFamily="18" charset="0"/>
                      </a:endParaRPr>
                    </a:p>
                  </a:txBody>
                  <a:tcPr marL="68580" marR="68580" marT="0" marB="0" anchor="ctr">
                    <a:solidFill>
                      <a:schemeClr val="bg2">
                        <a:lumMod val="90000"/>
                      </a:schemeClr>
                    </a:solidFill>
                  </a:tcPr>
                </a:tc>
                <a:tc>
                  <a:txBody>
                    <a:bodyPr/>
                    <a:lstStyle/>
                    <a:p>
                      <a:pPr>
                        <a:spcAft>
                          <a:spcPts val="0"/>
                        </a:spcAft>
                      </a:pPr>
                      <a:r>
                        <a:rPr lang="ja-JP" sz="1400" spc="-25" dirty="0">
                          <a:effectLst/>
                          <a:latin typeface="+mn-ea"/>
                          <a:ea typeface="+mn-ea"/>
                          <a:cs typeface="Times New Roman" panose="02020603050405020304" pitchFamily="18" charset="0"/>
                        </a:rPr>
                        <a:t>建物の屋根材・外壁材のめくれや、窓・シャッターなどの開口部の破損、看板・室外機などの屋外設置物の飛散・落下が発生する。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816187463"/>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屋根や外壁の破損箇所、開口部から風雨が吹き込んだ場合、屋内の収容物にも被害が波及する。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1512673437"/>
                  </a:ext>
                </a:extLst>
              </a:tr>
              <a:tr h="566515">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パレットなどの屋外保管物、破損した隣家の屋根や看板、小石などの接触によって建物などが破損する。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251698873"/>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電柱などの構築物や樹木が倒壊し、建物などに接触する。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818374496"/>
                  </a:ext>
                </a:extLst>
              </a:tr>
              <a:tr h="587894">
                <a:tc rowSpan="5">
                  <a:txBody>
                    <a:bodyPr/>
                    <a:lstStyle/>
                    <a:p>
                      <a:pPr algn="ctr">
                        <a:spcAft>
                          <a:spcPts val="0"/>
                        </a:spcAft>
                      </a:pPr>
                      <a:r>
                        <a:rPr lang="ja-JP" sz="1400" spc="-25" dirty="0">
                          <a:effectLst/>
                          <a:latin typeface="+mn-ea"/>
                          <a:ea typeface="+mn-ea"/>
                          <a:cs typeface="Times New Roman" panose="02020603050405020304" pitchFamily="18" charset="0"/>
                        </a:rPr>
                        <a:t>事</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故</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例</a:t>
                      </a:r>
                      <a:endParaRPr lang="ja-JP" sz="1400" dirty="0">
                        <a:effectLst/>
                        <a:latin typeface="+mn-ea"/>
                        <a:ea typeface="+mn-ea"/>
                        <a:cs typeface="Times New Roman" panose="02020603050405020304" pitchFamily="18" charset="0"/>
                      </a:endParaRPr>
                    </a:p>
                  </a:txBody>
                  <a:tcPr marL="68580" marR="68580" marT="0" marB="0" anchor="ctr">
                    <a:solidFill>
                      <a:schemeClr val="bg2">
                        <a:lumMod val="90000"/>
                      </a:schemeClr>
                    </a:solidFill>
                  </a:tcPr>
                </a:tc>
                <a:tc>
                  <a:txBody>
                    <a:bodyPr/>
                    <a:lstStyle/>
                    <a:p>
                      <a:pPr>
                        <a:spcAft>
                          <a:spcPts val="0"/>
                        </a:spcAft>
                      </a:pPr>
                      <a:r>
                        <a:rPr lang="ja-JP" sz="1400" spc="-25" dirty="0">
                          <a:effectLst/>
                          <a:latin typeface="+mn-ea"/>
                          <a:ea typeface="+mn-ea"/>
                          <a:cs typeface="Times New Roman" panose="02020603050405020304" pitchFamily="18" charset="0"/>
                        </a:rPr>
                        <a:t>台風の強風によりスレート、テント、シャッター、断熱材などが飛散・破損した。また、破損箇所より雨水が入り込み、収容される機械設備・収容品に水濡れ被害が生じた。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642962559"/>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強風により隣接する構内に植えられた樹木が倒壊し、建物に接触した。この衝撃により屋根・外壁およびドアサッシが破損したほか、建物内の収容品もガラス片の飛散などを被った。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661885024"/>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竜巻が発生して突風が吹荒れ、工場の折板屋根、明り採りガラスが破損・飛散し、工場内の間仕切壁が崩落した。また、飛散した折板やガラスが倉庫に接触して、屋根折板、庇が破損した。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837019695"/>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強風により、店舗の屋根に設置されていたエアコン室外機、店舗看板などが落下した。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587575504"/>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敷地内に置かれていた野積みのパレットが爆弾低気圧の強風で飛散し、付近に駐車していた車両に接触した。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1959789811"/>
                  </a:ext>
                </a:extLst>
              </a:tr>
            </a:tbl>
          </a:graphicData>
        </a:graphic>
      </p:graphicFrame>
      <p:sp>
        <p:nvSpPr>
          <p:cNvPr id="4" name="正方形/長方形 3"/>
          <p:cNvSpPr/>
          <p:nvPr/>
        </p:nvSpPr>
        <p:spPr>
          <a:xfrm>
            <a:off x="413102" y="560117"/>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３．強風による主な被害</a:t>
            </a:r>
            <a:endParaRPr lang="ja-JP" altLang="en-US" sz="1600" b="1"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7FE5F715-9C8E-4FE6-A900-125BF29F1BBB}"/>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45305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13867" y="299503"/>
            <a:ext cx="3798216" cy="338554"/>
          </a:xfrm>
          <a:prstGeom prst="rect">
            <a:avLst/>
          </a:prstGeom>
        </p:spPr>
        <p:txBody>
          <a:bodyPr wrap="square">
            <a:spAutoFit/>
          </a:bodyPr>
          <a:lstStyle/>
          <a:p>
            <a:r>
              <a:rPr lang="zh-TW"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４．風災対策</a:t>
            </a:r>
            <a:endParaRPr lang="ja-JP" altLang="en-US" sz="1600"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4649" y="666490"/>
            <a:ext cx="8296066" cy="30777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企業の風災対策は、次の４つのステップに分類できます。</a:t>
            </a:r>
          </a:p>
        </p:txBody>
      </p:sp>
      <p:sp>
        <p:nvSpPr>
          <p:cNvPr id="5" name="正方形/長方形 4"/>
          <p:cNvSpPr/>
          <p:nvPr/>
        </p:nvSpPr>
        <p:spPr>
          <a:xfrm>
            <a:off x="64649" y="1317799"/>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１　リスクの洗い出し</a:t>
            </a:r>
          </a:p>
        </p:txBody>
      </p:sp>
      <p:sp>
        <p:nvSpPr>
          <p:cNvPr id="6" name="正方形/長方形 5"/>
          <p:cNvSpPr/>
          <p:nvPr/>
        </p:nvSpPr>
        <p:spPr>
          <a:xfrm>
            <a:off x="402228" y="1610534"/>
            <a:ext cx="9096614"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立地場所に係わるリスク情報を収集するとともに、施設の脆弱な箇所（強風等で被害発生が想定される箇所など）を把握します。</a:t>
            </a:r>
          </a:p>
        </p:txBody>
      </p:sp>
      <p:sp>
        <p:nvSpPr>
          <p:cNvPr id="7" name="正方形/長方形 6"/>
          <p:cNvSpPr/>
          <p:nvPr/>
        </p:nvSpPr>
        <p:spPr>
          <a:xfrm>
            <a:off x="402228" y="3156512"/>
            <a:ext cx="8973784"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事業フローを整理し、ボトルネック（事業中断や復旧遅延に大きく影響する要素）を見極めます。</a:t>
            </a:r>
          </a:p>
        </p:txBody>
      </p:sp>
      <p:sp>
        <p:nvSpPr>
          <p:cNvPr id="11" name="正方形/長方形 10"/>
          <p:cNvSpPr/>
          <p:nvPr/>
        </p:nvSpPr>
        <p:spPr>
          <a:xfrm>
            <a:off x="2465614" y="2035328"/>
            <a:ext cx="6910398" cy="95410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季節ごとの気象の特徴</a:t>
            </a:r>
            <a:endPar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endParaRP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過去の風災（台風、爆弾低気圧、突風、竜巻など）の有無、頻度</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劣化が進行している建物、設備</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過去に風災被害を受けた箇所の現状</a:t>
            </a:r>
          </a:p>
        </p:txBody>
      </p:sp>
      <p:sp>
        <p:nvSpPr>
          <p:cNvPr id="13" name="正方形/長方形 12"/>
          <p:cNvSpPr/>
          <p:nvPr/>
        </p:nvSpPr>
        <p:spPr>
          <a:xfrm>
            <a:off x="2465613" y="3464655"/>
            <a:ext cx="6910399"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主要生産設備が雨漏りにより故障した場合、操業が停止する。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台風によって鉄道が運休した場合に、半数以上の従業員が出社不能となる。</a:t>
            </a:r>
          </a:p>
        </p:txBody>
      </p:sp>
      <p:sp>
        <p:nvSpPr>
          <p:cNvPr id="19" name="正方形/長方形 18"/>
          <p:cNvSpPr/>
          <p:nvPr/>
        </p:nvSpPr>
        <p:spPr>
          <a:xfrm>
            <a:off x="261701" y="1335814"/>
            <a:ext cx="724429" cy="21393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14" name="スライド番号プレースホルダー 5">
            <a:extLst>
              <a:ext uri="{FF2B5EF4-FFF2-40B4-BE49-F238E27FC236}">
                <a16:creationId xmlns:a16="http://schemas.microsoft.com/office/drawing/2014/main" id="{FFFD25B0-79E9-4A21-8F2B-5FBAFF06AE44}"/>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00196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346538" y="2361689"/>
            <a:ext cx="9247840" cy="738664"/>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台風などの事前に強風・大雨が予測できる事象については、事前防災行動計画（タイムライン）に基づいて対応します。これは誰が、いつ、何を実施するかを明確にするものであり、先を見越した早めの行動や各部門の連携、必要な実施事項の抜け漏れ防止などにつながります。</a:t>
            </a:r>
          </a:p>
        </p:txBody>
      </p:sp>
      <p:sp>
        <p:nvSpPr>
          <p:cNvPr id="10" name="正方形/長方形 9"/>
          <p:cNvSpPr/>
          <p:nvPr/>
        </p:nvSpPr>
        <p:spPr>
          <a:xfrm>
            <a:off x="1951630" y="3051953"/>
            <a:ext cx="7410734" cy="738664"/>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台風のピークの</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3</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日前に施設点検班が敷地内の飛散物（小石等）の点検を行い、</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日前に屋外保管製品、パレットの固定を行う。</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強風注意報が発表された場合には、情報収集班が構内にアナウンスし、対策実施を促す。</a:t>
            </a:r>
          </a:p>
        </p:txBody>
      </p:sp>
      <p:sp>
        <p:nvSpPr>
          <p:cNvPr id="12" name="正方形/長方形 11"/>
          <p:cNvSpPr/>
          <p:nvPr/>
        </p:nvSpPr>
        <p:spPr>
          <a:xfrm>
            <a:off x="346538" y="3847689"/>
            <a:ext cx="9247840"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強風等を対象とした緊急時の行動基準・マニュアルを策定します。さらに、事業レベルの低下が想定される場合には、事業継続計画（</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BCP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）を策定します。</a:t>
            </a:r>
          </a:p>
        </p:txBody>
      </p:sp>
      <p:sp>
        <p:nvSpPr>
          <p:cNvPr id="14" name="正方形/長方形 13"/>
          <p:cNvSpPr/>
          <p:nvPr/>
        </p:nvSpPr>
        <p:spPr>
          <a:xfrm>
            <a:off x="1951630" y="4381822"/>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安否の連絡・確認方法を明確にする。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中核事業（優先業務）について、他拠点での代替性を確保する。</a:t>
            </a:r>
          </a:p>
        </p:txBody>
      </p:sp>
      <p:sp>
        <p:nvSpPr>
          <p:cNvPr id="15" name="正方形/長方形 14"/>
          <p:cNvSpPr/>
          <p:nvPr/>
        </p:nvSpPr>
        <p:spPr>
          <a:xfrm>
            <a:off x="344270" y="5199910"/>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緊急時に必要な資機材・備蓄品を用意します。</a:t>
            </a:r>
          </a:p>
        </p:txBody>
      </p:sp>
      <p:sp>
        <p:nvSpPr>
          <p:cNvPr id="16" name="正方形/長方形 15"/>
          <p:cNvSpPr/>
          <p:nvPr/>
        </p:nvSpPr>
        <p:spPr>
          <a:xfrm>
            <a:off x="1951630" y="5455234"/>
            <a:ext cx="7410734" cy="95410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非常食、飲料水、非常用トイレ</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非常用発電機、投光器</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ブルーシート、針金、ロープ、はしご</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土嚢、止水板、排水ポンプ</a:t>
            </a:r>
          </a:p>
        </p:txBody>
      </p:sp>
      <p:sp>
        <p:nvSpPr>
          <p:cNvPr id="17" name="正方形/長方形 16"/>
          <p:cNvSpPr/>
          <p:nvPr/>
        </p:nvSpPr>
        <p:spPr>
          <a:xfrm>
            <a:off x="344269" y="4931607"/>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各種の計画やマニュアルに基づいた訓練を実施します。</a:t>
            </a:r>
          </a:p>
        </p:txBody>
      </p:sp>
      <p:sp>
        <p:nvSpPr>
          <p:cNvPr id="18" name="正方形/長方形 17"/>
          <p:cNvSpPr/>
          <p:nvPr/>
        </p:nvSpPr>
        <p:spPr>
          <a:xfrm>
            <a:off x="37754" y="84711"/>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２　平常時の対策</a:t>
            </a:r>
          </a:p>
        </p:txBody>
      </p:sp>
      <p:sp>
        <p:nvSpPr>
          <p:cNvPr id="19" name="正方形/長方形 18"/>
          <p:cNvSpPr/>
          <p:nvPr/>
        </p:nvSpPr>
        <p:spPr>
          <a:xfrm>
            <a:off x="402228" y="376572"/>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物的な被害の防止・軽減策を実施します。</a:t>
            </a:r>
          </a:p>
        </p:txBody>
      </p:sp>
      <p:sp>
        <p:nvSpPr>
          <p:cNvPr id="20" name="正方形/長方形 19"/>
          <p:cNvSpPr/>
          <p:nvPr/>
        </p:nvSpPr>
        <p:spPr>
          <a:xfrm>
            <a:off x="408564" y="1244000"/>
            <a:ext cx="8967448"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建物の修繕計画を策定します。経年劣化に伴って風や雨による被害が発生しやすくなるため、部材の適切な修繕・更新周期に基づいた工事が望まれます。</a:t>
            </a:r>
          </a:p>
        </p:txBody>
      </p:sp>
      <p:sp>
        <p:nvSpPr>
          <p:cNvPr id="21" name="正方形/長方形 20"/>
          <p:cNvSpPr/>
          <p:nvPr/>
        </p:nvSpPr>
        <p:spPr>
          <a:xfrm>
            <a:off x="1951631" y="672837"/>
            <a:ext cx="7424382"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窓ガラスに飛散防止フィルムを貼り付ける。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外装材のひび割れや穴を補修し、留め金具を更新・増設する。</a:t>
            </a:r>
          </a:p>
        </p:txBody>
      </p:sp>
      <p:sp>
        <p:nvSpPr>
          <p:cNvPr id="27" name="正方形/長方形 26"/>
          <p:cNvSpPr/>
          <p:nvPr/>
        </p:nvSpPr>
        <p:spPr>
          <a:xfrm>
            <a:off x="1951631" y="1754897"/>
            <a:ext cx="7424382"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取得から</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30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年以上経過した屋根材を更新する。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長寿命化のため、外壁の防錆塗装を塗り替える。</a:t>
            </a:r>
          </a:p>
        </p:txBody>
      </p:sp>
      <p:sp>
        <p:nvSpPr>
          <p:cNvPr id="29" name="正方形/長方形 28"/>
          <p:cNvSpPr/>
          <p:nvPr/>
        </p:nvSpPr>
        <p:spPr>
          <a:xfrm>
            <a:off x="239850" y="83845"/>
            <a:ext cx="718983" cy="25288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23" name="スライド番号プレースホルダー 5">
            <a:extLst>
              <a:ext uri="{FF2B5EF4-FFF2-40B4-BE49-F238E27FC236}">
                <a16:creationId xmlns:a16="http://schemas.microsoft.com/office/drawing/2014/main" id="{1F9D63B6-DC60-4D81-B475-4C4F760D9B5A}"/>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7574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535338" y="2353849"/>
            <a:ext cx="7620907"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大規模な災害が発生した場合には、速やかに災害対策本部を設置します。人的・物的な被害情報を収集するとともに、復旧に向けた措置を検討します。</a:t>
            </a:r>
          </a:p>
        </p:txBody>
      </p:sp>
      <p:sp>
        <p:nvSpPr>
          <p:cNvPr id="16" name="正方形/長方形 15"/>
          <p:cNvSpPr/>
          <p:nvPr/>
        </p:nvSpPr>
        <p:spPr>
          <a:xfrm>
            <a:off x="1949361" y="2874771"/>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建物や設備の復旧業者を手配する。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停止した生産ラインの製品を他拠点で生産する。</a:t>
            </a:r>
          </a:p>
        </p:txBody>
      </p:sp>
      <p:sp>
        <p:nvSpPr>
          <p:cNvPr id="22" name="正方形/長方形 21"/>
          <p:cNvSpPr/>
          <p:nvPr/>
        </p:nvSpPr>
        <p:spPr>
          <a:xfrm>
            <a:off x="123913" y="3561033"/>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４　事後の対策</a:t>
            </a:r>
          </a:p>
        </p:txBody>
      </p:sp>
      <p:sp>
        <p:nvSpPr>
          <p:cNvPr id="23" name="正方形/長方形 22"/>
          <p:cNvSpPr/>
          <p:nvPr/>
        </p:nvSpPr>
        <p:spPr>
          <a:xfrm>
            <a:off x="543502" y="3968837"/>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（大規模な災害には至らなかった場合）速やかに施設を点検・修繕する。</a:t>
            </a:r>
          </a:p>
        </p:txBody>
      </p:sp>
      <p:sp>
        <p:nvSpPr>
          <p:cNvPr id="24" name="正方形/長方形 23"/>
          <p:cNvSpPr/>
          <p:nvPr/>
        </p:nvSpPr>
        <p:spPr>
          <a:xfrm>
            <a:off x="1949361" y="4324716"/>
            <a:ext cx="7410734" cy="738664"/>
          </a:xfrm>
          <a:prstGeom prst="rect">
            <a:avLst/>
          </a:prstGeom>
          <a:solidFill>
            <a:schemeClr val="accent6">
              <a:lumMod val="20000"/>
              <a:lumOff val="80000"/>
            </a:schemeClr>
          </a:solidFill>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（例）</a:t>
            </a:r>
            <a:endPar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endParaRP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施設の損傷箇所を修繕する。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使用した機器・備蓄品を補充・拡充する。</a:t>
            </a:r>
          </a:p>
        </p:txBody>
      </p:sp>
      <p:sp>
        <p:nvSpPr>
          <p:cNvPr id="25" name="正方形/長方形 24"/>
          <p:cNvSpPr/>
          <p:nvPr/>
        </p:nvSpPr>
        <p:spPr>
          <a:xfrm>
            <a:off x="543502" y="5369585"/>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（大規模な災害が発生した場合）</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BCP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に基づいて事業を継続・復旧する。</a:t>
            </a:r>
          </a:p>
        </p:txBody>
      </p:sp>
      <p:sp>
        <p:nvSpPr>
          <p:cNvPr id="18" name="正方形/長方形 17"/>
          <p:cNvSpPr/>
          <p:nvPr/>
        </p:nvSpPr>
        <p:spPr>
          <a:xfrm>
            <a:off x="543502" y="5964697"/>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緊急時の対応行動を振り返り、課題の解決方法を計画やマニュアルに落とし込む。</a:t>
            </a:r>
          </a:p>
        </p:txBody>
      </p:sp>
      <p:sp>
        <p:nvSpPr>
          <p:cNvPr id="19" name="正方形/長方形 18"/>
          <p:cNvSpPr/>
          <p:nvPr/>
        </p:nvSpPr>
        <p:spPr>
          <a:xfrm>
            <a:off x="285504" y="3530160"/>
            <a:ext cx="780929" cy="30207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170864" y="512580"/>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３　緊急時の対策</a:t>
            </a:r>
          </a:p>
        </p:txBody>
      </p:sp>
      <p:sp>
        <p:nvSpPr>
          <p:cNvPr id="11" name="正方形/長方形 10"/>
          <p:cNvSpPr/>
          <p:nvPr/>
        </p:nvSpPr>
        <p:spPr>
          <a:xfrm>
            <a:off x="562480" y="795444"/>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台風情報や防災気象情報をタイムリーに入手し、計画や基準・マニュアルに基づいて行動します。</a:t>
            </a:r>
          </a:p>
        </p:txBody>
      </p:sp>
      <p:sp>
        <p:nvSpPr>
          <p:cNvPr id="12" name="正方形/長方形 11"/>
          <p:cNvSpPr/>
          <p:nvPr/>
        </p:nvSpPr>
        <p:spPr>
          <a:xfrm>
            <a:off x="1949361" y="1059550"/>
            <a:ext cx="7410734" cy="30777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台風の暴風域に入っている時間帯を確認し、この間の外出は一切禁止する。</a:t>
            </a:r>
          </a:p>
        </p:txBody>
      </p:sp>
      <p:sp>
        <p:nvSpPr>
          <p:cNvPr id="13" name="正方形/長方形 12"/>
          <p:cNvSpPr/>
          <p:nvPr/>
        </p:nvSpPr>
        <p:spPr>
          <a:xfrm>
            <a:off x="552089" y="1515992"/>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強風、大雨の発生時にやむを得ず屋外で作業する場合には、十分な安全対策を講じます。</a:t>
            </a:r>
          </a:p>
        </p:txBody>
      </p:sp>
      <p:sp>
        <p:nvSpPr>
          <p:cNvPr id="14" name="正方形/長方形 13"/>
          <p:cNvSpPr/>
          <p:nvPr/>
        </p:nvSpPr>
        <p:spPr>
          <a:xfrm>
            <a:off x="1949361" y="1780098"/>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ヘルメット、手袋、雨合羽を着用する。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二人以上で作業する。</a:t>
            </a:r>
          </a:p>
        </p:txBody>
      </p:sp>
      <p:sp>
        <p:nvSpPr>
          <p:cNvPr id="17" name="正方形/長方形 16"/>
          <p:cNvSpPr/>
          <p:nvPr/>
        </p:nvSpPr>
        <p:spPr>
          <a:xfrm>
            <a:off x="367386" y="508109"/>
            <a:ext cx="738077" cy="2581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latin typeface="游ゴシック" panose="020B0400000000000000" pitchFamily="50" charset="-128"/>
              <a:ea typeface="游ゴシック" panose="020B0400000000000000" pitchFamily="50" charset="-128"/>
            </a:endParaRPr>
          </a:p>
        </p:txBody>
      </p:sp>
      <p:sp>
        <p:nvSpPr>
          <p:cNvPr id="21" name="スライド番号プレースホルダー 5">
            <a:extLst>
              <a:ext uri="{FF2B5EF4-FFF2-40B4-BE49-F238E27FC236}">
                <a16:creationId xmlns:a16="http://schemas.microsoft.com/office/drawing/2014/main" id="{602CA356-AF37-43BC-8A5B-9EA8865DC2D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1042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調査対象・参加者</a:t>
            </a:r>
          </a:p>
        </p:txBody>
      </p:sp>
      <p:graphicFrame>
        <p:nvGraphicFramePr>
          <p:cNvPr id="6" name="表 5"/>
          <p:cNvGraphicFramePr>
            <a:graphicFrameLocks noGrp="1"/>
          </p:cNvGraphicFramePr>
          <p:nvPr>
            <p:extLst>
              <p:ext uri="{D42A27DB-BD31-4B8C-83A1-F6EECF244321}">
                <p14:modId xmlns:p14="http://schemas.microsoft.com/office/powerpoint/2010/main" val="32503702"/>
              </p:ext>
            </p:extLst>
          </p:nvPr>
        </p:nvGraphicFramePr>
        <p:xfrm>
          <a:off x="428625" y="1333500"/>
          <a:ext cx="9077328" cy="3665220"/>
        </p:xfrm>
        <a:graphic>
          <a:graphicData uri="http://schemas.openxmlformats.org/drawingml/2006/table">
            <a:tbl>
              <a:tblPr firstRow="1" bandRow="1"/>
              <a:tblGrid>
                <a:gridCol w="1512888">
                  <a:extLst>
                    <a:ext uri="{9D8B030D-6E8A-4147-A177-3AD203B41FA5}">
                      <a16:colId xmlns:a16="http://schemas.microsoft.com/office/drawing/2014/main" val="20000"/>
                    </a:ext>
                  </a:extLst>
                </a:gridCol>
                <a:gridCol w="3025776">
                  <a:extLst>
                    <a:ext uri="{9D8B030D-6E8A-4147-A177-3AD203B41FA5}">
                      <a16:colId xmlns:a16="http://schemas.microsoft.com/office/drawing/2014/main" val="20001"/>
                    </a:ext>
                  </a:extLst>
                </a:gridCol>
                <a:gridCol w="1512888">
                  <a:extLst>
                    <a:ext uri="{9D8B030D-6E8A-4147-A177-3AD203B41FA5}">
                      <a16:colId xmlns:a16="http://schemas.microsoft.com/office/drawing/2014/main" val="20003"/>
                    </a:ext>
                  </a:extLst>
                </a:gridCol>
                <a:gridCol w="1512888">
                  <a:extLst>
                    <a:ext uri="{9D8B030D-6E8A-4147-A177-3AD203B41FA5}">
                      <a16:colId xmlns:a16="http://schemas.microsoft.com/office/drawing/2014/main" val="20004"/>
                    </a:ext>
                  </a:extLst>
                </a:gridCol>
                <a:gridCol w="1512888">
                  <a:extLst>
                    <a:ext uri="{9D8B030D-6E8A-4147-A177-3AD203B41FA5}">
                      <a16:colId xmlns:a16="http://schemas.microsoft.com/office/drawing/2014/main" val="20005"/>
                    </a:ext>
                  </a:extLst>
                </a:gridCol>
              </a:tblGrid>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会社名</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株式会社　シーサイドホテル屋久島</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調査対象拠点</a:t>
                      </a: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2">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THE HOTEL YAKUSHIMA　　OCEAN＆FOREST</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所在地</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4">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鹿児島県熊毛郡屋久島町宮之浦１２０８－９</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1"/>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調査立会者</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株式会社</a:t>
                      </a:r>
                      <a:r>
                        <a:rPr lang="en-US" sz="1400" u="none" strike="noStrike" cap="none" spc="0" dirty="0">
                          <a:solidFill>
                            <a:srgbClr val="000000">
                              <a:alpha val="100000"/>
                            </a:srgbClr>
                          </a:solidFill>
                          <a:latin typeface="游ゴシック"/>
                        </a:rPr>
                        <a:t>　</a:t>
                      </a:r>
                      <a:r>
                        <a:rPr lang="en-US" sz="1400" u="none" strike="noStrike" cap="none" spc="0" dirty="0" err="1">
                          <a:solidFill>
                            <a:srgbClr val="000000">
                              <a:alpha val="100000"/>
                            </a:srgbClr>
                          </a:solidFill>
                          <a:latin typeface="游ゴシック"/>
                        </a:rPr>
                        <a:t>シーサイドホテル屋久島</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宿泊支配人</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寺田　隆輝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用度・施設課長</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江口　道人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調査同行者</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株式会社　オンワード</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7"/>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代表取締役</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中元　賢治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8"/>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保険会社</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ja-JP" altLang="en-US" sz="1400" u="none" strike="noStrike" cap="none" spc="0" dirty="0">
                          <a:solidFill>
                            <a:srgbClr val="000000">
                              <a:alpha val="100000"/>
                            </a:srgbClr>
                          </a:solidFill>
                          <a:latin typeface="游ゴシック"/>
                        </a:rPr>
                        <a:t>三井住友海上火災保険株式会社</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9"/>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鹿児島支店　鹿児島第二支社</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高良　</a:t>
                      </a:r>
                      <a:r>
                        <a:rPr lang="ja-JP" altLang="en-US" sz="1400" u="none" strike="noStrike" cap="none" spc="0">
                          <a:solidFill>
                            <a:srgbClr val="000000">
                              <a:alpha val="100000"/>
                            </a:srgbClr>
                          </a:solidFill>
                          <a:latin typeface="游ゴシック"/>
                        </a:rPr>
                        <a:t>夢　　</a:t>
                      </a:r>
                      <a:endParaRPr lang="en-US" sz="14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0"/>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調査担当者</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ＭＳ＆ＡＤインターリスク総研株式会社</a:t>
                      </a:r>
                      <a:r>
                        <a:rPr lang="en-US" sz="1400" u="none" strike="noStrike" cap="none" spc="0" dirty="0">
                          <a:solidFill>
                            <a:srgbClr val="000000">
                              <a:alpha val="100000"/>
                            </a:srgbClr>
                          </a:solidFill>
                          <a:latin typeface="游ゴシック"/>
                        </a:rPr>
                        <a:t>　</a:t>
                      </a:r>
                      <a:r>
                        <a:rPr lang="en-US" sz="1400" u="none" strike="noStrike" cap="none" spc="0" dirty="0" err="1">
                          <a:solidFill>
                            <a:srgbClr val="000000">
                              <a:alpha val="100000"/>
                            </a:srgbClr>
                          </a:solidFill>
                          <a:latin typeface="游ゴシック"/>
                        </a:rPr>
                        <a:t>リスクマネジメント第一部</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1"/>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第二グループ</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伊藤　竜平</a:t>
                      </a:r>
                      <a:endParaRPr lang="en-US" sz="14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2"/>
                  </a:ext>
                </a:extLst>
              </a:tr>
            </a:tbl>
          </a:graphicData>
        </a:graphic>
      </p:graphicFrame>
      <p:sp>
        <p:nvSpPr>
          <p:cNvPr id="8" name="テキスト ボックス 7">
            <a:extLst>
              <a:ext uri="{FF2B5EF4-FFF2-40B4-BE49-F238E27FC236}">
                <a16:creationId xmlns:a16="http://schemas.microsoft.com/office/drawing/2014/main" id="{2E199F08-B6AF-4400-A293-EC55045E2202}"/>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2C0A43BC-E57D-4FF6-9F6A-2AFB8FF8432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1791312" y="2131769"/>
            <a:ext cx="5971944" cy="3987996"/>
            <a:chOff x="1791312" y="2131769"/>
            <a:chExt cx="5971944" cy="3987996"/>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154" y="2152001"/>
              <a:ext cx="4238668" cy="39312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688" y="2131769"/>
              <a:ext cx="1415546" cy="3960000"/>
            </a:xfrm>
            <a:prstGeom prst="rect">
              <a:avLst/>
            </a:prstGeom>
          </p:spPr>
        </p:pic>
        <p:sp>
          <p:nvSpPr>
            <p:cNvPr id="9" name="正方形/長方形 8"/>
            <p:cNvSpPr/>
            <p:nvPr/>
          </p:nvSpPr>
          <p:spPr>
            <a:xfrm>
              <a:off x="1791312" y="2131769"/>
              <a:ext cx="5971944" cy="3987996"/>
            </a:xfrm>
            <a:prstGeom prst="rect">
              <a:avLst/>
            </a:prstGeom>
            <a:noFill/>
            <a:ln w="9525">
              <a:solidFill>
                <a:srgbClr val="737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latin typeface="游ゴシック" panose="020B0400000000000000" pitchFamily="50" charset="-128"/>
                <a:ea typeface="游ゴシック" panose="020B0400000000000000" pitchFamily="50" charset="-128"/>
              </a:endParaRPr>
            </a:p>
          </p:txBody>
        </p:sp>
      </p:grpSp>
      <p:sp>
        <p:nvSpPr>
          <p:cNvPr id="4" name="テキスト ボックス 3"/>
          <p:cNvSpPr txBox="1"/>
          <p:nvPr/>
        </p:nvSpPr>
        <p:spPr>
          <a:xfrm>
            <a:off x="406391" y="2514"/>
            <a:ext cx="6427116" cy="640415"/>
          </a:xfrm>
          <a:prstGeom prst="rect">
            <a:avLst/>
          </a:prstGeom>
          <a:noFill/>
        </p:spPr>
        <p:txBody>
          <a:bodyPr wrap="square" lIns="0" tIns="0" rIns="0" bIns="0" numCol="1" rtlCol="0" anchor="ctr" anchorCtr="0">
            <a:noAutofit/>
          </a:bodyPr>
          <a:lstStyle/>
          <a:p>
            <a:r>
              <a:rPr kumimoji="1" lang="ja-JP" altLang="en-US" sz="2000" b="1" dirty="0">
                <a:latin typeface="游ゴシック" panose="020B0400000000000000" pitchFamily="50" charset="-128"/>
                <a:ea typeface="游ゴシック" panose="020B0400000000000000" pitchFamily="50" charset="-128"/>
              </a:rPr>
              <a:t>資料２．建物の修繕計画について</a:t>
            </a:r>
            <a:endParaRPr kumimoji="1" lang="en-US" altLang="ja-JP" sz="2000" b="1" dirty="0">
              <a:solidFill>
                <a:schemeClr val="tx1"/>
              </a:solidFill>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406390" y="1023775"/>
            <a:ext cx="9324463" cy="95410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修繕計画は、建物ごとに今後必要となる修繕工事の項目と時期、費用を記載した計画です。計画期間について規定はありませんが、短いもので</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10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年程度、長いものでは建物の供用期間（</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50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60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年程度）を目標に検討されることもあります。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策定に当たっては、建物の部位別に修繕時期と費用を各種データや実績値などから推定し、年ごとに記載します。</a:t>
            </a:r>
          </a:p>
        </p:txBody>
      </p:sp>
      <p:sp>
        <p:nvSpPr>
          <p:cNvPr id="10" name="正方形/長方形 9"/>
          <p:cNvSpPr/>
          <p:nvPr/>
        </p:nvSpPr>
        <p:spPr>
          <a:xfrm>
            <a:off x="324504" y="742493"/>
            <a:ext cx="379821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１．修繕計画とは</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2499379" y="1878846"/>
            <a:ext cx="4655228" cy="261610"/>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図：修繕計画の作成例</a:t>
            </a:r>
            <a:endParaRPr lang="ja-JP" altLang="en-US" sz="1050" dirty="0">
              <a:latin typeface="游ゴシック" panose="020B0400000000000000" pitchFamily="50" charset="-128"/>
              <a:ea typeface="游ゴシック" panose="020B0400000000000000" pitchFamily="50" charset="-128"/>
            </a:endParaRPr>
          </a:p>
        </p:txBody>
      </p:sp>
      <p:cxnSp>
        <p:nvCxnSpPr>
          <p:cNvPr id="13" name="直線矢印コネクタ 12"/>
          <p:cNvCxnSpPr/>
          <p:nvPr/>
        </p:nvCxnSpPr>
        <p:spPr>
          <a:xfrm>
            <a:off x="2774496" y="4257233"/>
            <a:ext cx="1368000" cy="0"/>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a:spLocks noChangeArrowheads="1"/>
          </p:cNvSpPr>
          <p:nvPr/>
        </p:nvSpPr>
        <p:spPr bwMode="auto">
          <a:xfrm>
            <a:off x="4185227" y="4216413"/>
            <a:ext cx="252000" cy="81506"/>
          </a:xfrm>
          <a:prstGeom prst="rect">
            <a:avLst/>
          </a:prstGeom>
          <a:noFill/>
          <a:ln w="25400" algn="ctr">
            <a:solidFill>
              <a:schemeClr val="accent6">
                <a:lumMod val="60000"/>
                <a:lumOff val="40000"/>
              </a:schemeClr>
            </a:solidFill>
            <a:miter lim="800000"/>
            <a:headEnd/>
            <a:tailEnd/>
          </a:ln>
          <a:effectLst/>
        </p:spPr>
        <p:txBody>
          <a:bodyPr rot="0" vert="horz" wrap="square" lIns="91440" tIns="45720" rIns="91440" bIns="45720" anchor="t" anchorCtr="0" upright="1">
            <a:noAutofit/>
          </a:bodyPr>
          <a:lstStyle/>
          <a:p>
            <a:pPr algn="ctr">
              <a:spcAft>
                <a:spcPts val="0"/>
              </a:spcAft>
            </a:pPr>
            <a:r>
              <a:rPr lang="en-US"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7" name="正方形/長方形 16"/>
          <p:cNvSpPr>
            <a:spLocks noChangeArrowheads="1"/>
          </p:cNvSpPr>
          <p:nvPr/>
        </p:nvSpPr>
        <p:spPr bwMode="auto">
          <a:xfrm>
            <a:off x="4537911" y="4232741"/>
            <a:ext cx="1160145" cy="265430"/>
          </a:xfrm>
          <a:prstGeom prst="rect">
            <a:avLst/>
          </a:prstGeom>
          <a:ln>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upright="1">
            <a:noAutofit/>
          </a:bodyPr>
          <a:lstStyle/>
          <a:p>
            <a:pPr algn="ctr">
              <a:spcAft>
                <a:spcPts val="0"/>
              </a:spcAft>
            </a:pPr>
            <a:r>
              <a:rPr lang="ja-JP" sz="1050" dirty="0">
                <a:solidFill>
                  <a:srgbClr val="9BBB59"/>
                </a:solidFill>
                <a:effectLst/>
                <a:latin typeface="游ゴシック" panose="020B0400000000000000" pitchFamily="50" charset="-128"/>
                <a:ea typeface="游ゴシック" panose="020B0400000000000000" pitchFamily="50" charset="-128"/>
                <a:cs typeface="Times New Roman" panose="02020603050405020304" pitchFamily="18" charset="0"/>
              </a:rPr>
              <a:t>工事費用の目安</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18" name="直線矢印コネクタ 17"/>
          <p:cNvCxnSpPr/>
          <p:nvPr/>
        </p:nvCxnSpPr>
        <p:spPr>
          <a:xfrm flipH="1">
            <a:off x="4307692" y="2636393"/>
            <a:ext cx="2630" cy="1548000"/>
          </a:xfrm>
          <a:prstGeom prst="straightConnector1">
            <a:avLst/>
          </a:prstGeom>
          <a:ln w="19050">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正方形/長方形 21"/>
          <p:cNvSpPr>
            <a:spLocks noChangeArrowheads="1"/>
          </p:cNvSpPr>
          <p:nvPr/>
        </p:nvSpPr>
        <p:spPr bwMode="auto">
          <a:xfrm>
            <a:off x="4747407" y="2164219"/>
            <a:ext cx="1562735" cy="28638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upright="1">
            <a:noAutofit/>
          </a:bodyPr>
          <a:lstStyle/>
          <a:p>
            <a:pPr algn="ctr">
              <a:spcAft>
                <a:spcPts val="0"/>
              </a:spcAft>
            </a:pPr>
            <a:r>
              <a:rPr lang="ja-JP" sz="1050" dirty="0">
                <a:solidFill>
                  <a:srgbClr val="1F497D"/>
                </a:solidFill>
                <a:effectLst/>
                <a:latin typeface="游ゴシック" panose="020B0400000000000000" pitchFamily="50" charset="-128"/>
                <a:ea typeface="游ゴシック" panose="020B0400000000000000" pitchFamily="50" charset="-128"/>
                <a:cs typeface="Times New Roman" panose="02020603050405020304" pitchFamily="18" charset="0"/>
              </a:rPr>
              <a:t>工事の実施年度</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23" name="直線矢印コネクタ 22"/>
          <p:cNvCxnSpPr/>
          <p:nvPr/>
        </p:nvCxnSpPr>
        <p:spPr>
          <a:xfrm flipH="1">
            <a:off x="4396252" y="2309634"/>
            <a:ext cx="351155" cy="233680"/>
          </a:xfrm>
          <a:prstGeom prst="straightConnector1">
            <a:avLst/>
          </a:prstGeom>
          <a:ln w="19050">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a:spLocks noChangeArrowheads="1"/>
          </p:cNvSpPr>
          <p:nvPr/>
        </p:nvSpPr>
        <p:spPr bwMode="auto">
          <a:xfrm>
            <a:off x="621619" y="5904659"/>
            <a:ext cx="1822517" cy="430213"/>
          </a:xfrm>
          <a:prstGeom prst="rect">
            <a:avLst/>
          </a:prstGeom>
          <a:solidFill>
            <a:schemeClr val="bg1"/>
          </a:solidFill>
          <a:ln w="19050" algn="ctr">
            <a:solidFill>
              <a:srgbClr val="FF0000"/>
            </a:solidFill>
            <a:miter lim="800000"/>
            <a:headEnd/>
            <a:tailEnd/>
          </a:ln>
          <a:effectLst/>
        </p:spPr>
        <p:txBody>
          <a:bodyPr rot="0" vert="horz" wrap="square" lIns="91440" tIns="45720" rIns="91440" bIns="45720" anchor="t" anchorCtr="0" upright="1">
            <a:noAutofit/>
          </a:bodyPr>
          <a:lstStyle/>
          <a:p>
            <a:pPr algn="ctr">
              <a:spcAft>
                <a:spcPts val="0"/>
              </a:spcAft>
            </a:pPr>
            <a:r>
              <a:rPr lang="ja-JP"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建物の部位</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spcAft>
                <a:spcPts val="0"/>
              </a:spcAft>
            </a:pPr>
            <a:r>
              <a:rPr lang="ja-JP"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（屋根、外壁、設備　等）</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25" name="直線矢印コネクタ 24"/>
          <p:cNvCxnSpPr/>
          <p:nvPr/>
        </p:nvCxnSpPr>
        <p:spPr>
          <a:xfrm flipV="1">
            <a:off x="1353774" y="5645284"/>
            <a:ext cx="875076" cy="25620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74496" y="6207942"/>
            <a:ext cx="7125154" cy="246221"/>
          </a:xfrm>
          <a:prstGeom prst="rect">
            <a:avLst/>
          </a:prstGeom>
        </p:spPr>
        <p:txBody>
          <a:bodyPr wrap="square">
            <a:spAutoFit/>
          </a:bodyPr>
          <a:lstStyle/>
          <a:p>
            <a:r>
              <a:rPr lang="ja-JP" altLang="en-US" sz="1000" dirty="0">
                <a:latin typeface="游ゴシック" panose="020B0400000000000000" pitchFamily="50" charset="-128"/>
                <a:ea typeface="游ゴシック" panose="020B0400000000000000" pitchFamily="50" charset="-128"/>
                <a:cs typeface="Times New Roman" panose="02020603050405020304" pitchFamily="18" charset="0"/>
              </a:rPr>
              <a:t>出典：国土交通省「公共建築の部位・設備の特性等を踏まえた中長期修繕計画策定及び運用のためのマニュアル」に加筆</a:t>
            </a:r>
          </a:p>
        </p:txBody>
      </p:sp>
      <p:sp>
        <p:nvSpPr>
          <p:cNvPr id="21" name="スライド番号プレースホルダー 5">
            <a:extLst>
              <a:ext uri="{FF2B5EF4-FFF2-40B4-BE49-F238E27FC236}">
                <a16:creationId xmlns:a16="http://schemas.microsoft.com/office/drawing/2014/main" id="{67536315-1570-43F3-B388-5EC587A21D94}"/>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77908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3958" y="889905"/>
            <a:ext cx="8515356" cy="523220"/>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修繕周期は、劣化による不具合を生じる前に工事を行う、予防保全を前提に設定します。下表に、修繕周期の設定の一例を示します。</a:t>
            </a:r>
            <a:endParaRPr lang="ja-JP" altLang="en-US" sz="14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2622211" y="1673894"/>
            <a:ext cx="4655228" cy="261610"/>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表：修繕周期の例（建物外装材）</a:t>
            </a:r>
            <a:endParaRPr lang="ja-JP" altLang="en-US" sz="1050" dirty="0">
              <a:latin typeface="游ゴシック" panose="020B0400000000000000" pitchFamily="50" charset="-128"/>
              <a:ea typeface="游ゴシック" panose="020B0400000000000000" pitchFamily="50" charset="-128"/>
            </a:endParaRPr>
          </a:p>
        </p:txBody>
      </p:sp>
      <p:graphicFrame>
        <p:nvGraphicFramePr>
          <p:cNvPr id="6" name="表 5"/>
          <p:cNvGraphicFramePr>
            <a:graphicFrameLocks noGrp="1"/>
          </p:cNvGraphicFramePr>
          <p:nvPr/>
        </p:nvGraphicFramePr>
        <p:xfrm>
          <a:off x="1900460" y="1935504"/>
          <a:ext cx="6010732" cy="1414135"/>
        </p:xfrm>
        <a:graphic>
          <a:graphicData uri="http://schemas.openxmlformats.org/drawingml/2006/table">
            <a:tbl>
              <a:tblPr firstRow="1" bandRow="1">
                <a:tableStyleId>{5940675A-B579-460E-94D1-54222C63F5DA}</a:tableStyleId>
              </a:tblPr>
              <a:tblGrid>
                <a:gridCol w="429342">
                  <a:extLst>
                    <a:ext uri="{9D8B030D-6E8A-4147-A177-3AD203B41FA5}">
                      <a16:colId xmlns:a16="http://schemas.microsoft.com/office/drawing/2014/main" val="3927058847"/>
                    </a:ext>
                  </a:extLst>
                </a:gridCol>
                <a:gridCol w="1580890">
                  <a:extLst>
                    <a:ext uri="{9D8B030D-6E8A-4147-A177-3AD203B41FA5}">
                      <a16:colId xmlns:a16="http://schemas.microsoft.com/office/drawing/2014/main" val="1421634768"/>
                    </a:ext>
                  </a:extLst>
                </a:gridCol>
                <a:gridCol w="1036864">
                  <a:extLst>
                    <a:ext uri="{9D8B030D-6E8A-4147-A177-3AD203B41FA5}">
                      <a16:colId xmlns:a16="http://schemas.microsoft.com/office/drawing/2014/main" val="1210306177"/>
                    </a:ext>
                  </a:extLst>
                </a:gridCol>
                <a:gridCol w="1265465">
                  <a:extLst>
                    <a:ext uri="{9D8B030D-6E8A-4147-A177-3AD203B41FA5}">
                      <a16:colId xmlns:a16="http://schemas.microsoft.com/office/drawing/2014/main" val="3603312372"/>
                    </a:ext>
                  </a:extLst>
                </a:gridCol>
                <a:gridCol w="530678">
                  <a:extLst>
                    <a:ext uri="{9D8B030D-6E8A-4147-A177-3AD203B41FA5}">
                      <a16:colId xmlns:a16="http://schemas.microsoft.com/office/drawing/2014/main" val="1417833705"/>
                    </a:ext>
                  </a:extLst>
                </a:gridCol>
                <a:gridCol w="1167493">
                  <a:extLst>
                    <a:ext uri="{9D8B030D-6E8A-4147-A177-3AD203B41FA5}">
                      <a16:colId xmlns:a16="http://schemas.microsoft.com/office/drawing/2014/main" val="3859777949"/>
                    </a:ext>
                  </a:extLst>
                </a:gridCol>
              </a:tblGrid>
              <a:tr h="147669">
                <a:tc row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部位</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rowSpan="2" grid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仕様</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rowSpan="2" hMerge="1">
                  <a:txBody>
                    <a:bodyPr/>
                    <a:lstStyle/>
                    <a:p>
                      <a:endParaRPr kumimoji="1" lang="ja-JP" altLang="en-US"/>
                    </a:p>
                  </a:txBody>
                  <a:tcPr/>
                </a:tc>
                <a:tc gridSpan="3">
                  <a:txBody>
                    <a:bodyPr/>
                    <a:lstStyle/>
                    <a:p>
                      <a:pPr algn="ctr">
                        <a:spcAft>
                          <a:spcPts val="0"/>
                        </a:spcAft>
                      </a:pPr>
                      <a:r>
                        <a:rPr lang="ja-JP"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修繕周期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hMerge="1">
                  <a:txBody>
                    <a:bodyPr/>
                    <a:lstStyle/>
                    <a:p>
                      <a:endParaRPr kumimoji="1" lang="ja-JP" altLang="en-US"/>
                    </a:p>
                  </a:txBody>
                  <a:tcPr>
                    <a:solidFill>
                      <a:schemeClr val="bg2">
                        <a:lumMod val="90000"/>
                      </a:schemeClr>
                    </a:solidFill>
                  </a:tcPr>
                </a:tc>
                <a:tc hMerge="1">
                  <a:txBody>
                    <a:bodyPr/>
                    <a:lstStyle/>
                    <a:p>
                      <a:endParaRPr kumimoji="1" lang="ja-JP" altLang="en-US"/>
                    </a:p>
                  </a:txBody>
                  <a:tcPr>
                    <a:solidFill>
                      <a:schemeClr val="bg2">
                        <a:lumMod val="90000"/>
                      </a:schemeClr>
                    </a:solidFill>
                  </a:tcPr>
                </a:tc>
                <a:extLst>
                  <a:ext uri="{0D108BD9-81ED-4DB2-BD59-A6C34878D82A}">
                    <a16:rowId xmlns:a16="http://schemas.microsoft.com/office/drawing/2014/main" val="2247902699"/>
                  </a:ext>
                </a:extLst>
              </a:tr>
              <a:tr h="147669">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grid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修繕（内容、周期）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h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更新周期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extLst>
                  <a:ext uri="{0D108BD9-81ED-4DB2-BD59-A6C34878D82A}">
                    <a16:rowId xmlns:a16="http://schemas.microsoft.com/office/drawing/2014/main" val="873091621"/>
                  </a:ext>
                </a:extLst>
              </a:tr>
              <a:tr h="218819">
                <a:tc rowSpan="3">
                  <a:txBody>
                    <a:bodyPr/>
                    <a:lstStyle/>
                    <a:p>
                      <a:pPr algn="ctr">
                        <a:spcAft>
                          <a:spcPts val="0"/>
                        </a:spcAft>
                      </a:pPr>
                      <a:r>
                        <a:rPr lang="ja-JP"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屋上</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アスファルト露出防水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絶縁工法</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37878841"/>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金属屋根</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カラー鉄板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トップコート塗替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10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23513029"/>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スレート葺き</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大波板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トップコート塗替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800055972"/>
                  </a:ext>
                </a:extLst>
              </a:tr>
              <a:tr h="218819">
                <a:tc row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外壁</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スレート板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波型スレート</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endParaRPr lang="ja-JP" sz="1000" dirty="0">
                        <a:effectLst/>
                        <a:latin typeface="Century" panose="020406040505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055181019"/>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塗装仕上げ</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鉄鋼面</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SOP</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endParaRPr lang="ja-JP" sz="1000" dirty="0">
                        <a:effectLst/>
                        <a:latin typeface="Century" panose="020406040505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10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238614215"/>
                  </a:ext>
                </a:extLst>
              </a:tr>
            </a:tbl>
          </a:graphicData>
        </a:graphic>
      </p:graphicFrame>
      <p:sp>
        <p:nvSpPr>
          <p:cNvPr id="7" name="正方形/長方形 6"/>
          <p:cNvSpPr/>
          <p:nvPr/>
        </p:nvSpPr>
        <p:spPr>
          <a:xfrm>
            <a:off x="4905826" y="3349639"/>
            <a:ext cx="3116492" cy="415498"/>
          </a:xfrm>
          <a:prstGeom prst="rect">
            <a:avLst/>
          </a:prstGeom>
        </p:spPr>
        <p:txBody>
          <a:bodyPr wrap="square">
            <a:spAutoFit/>
          </a:bodyPr>
          <a:lstStyle/>
          <a:p>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出典：公益社団法人ロングライフビル推進協会　　　　　</a:t>
            </a:r>
          </a:p>
          <a:p>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「建物のライフサイクルマネジメント</a:t>
            </a:r>
          </a:p>
        </p:txBody>
      </p:sp>
      <p:sp>
        <p:nvSpPr>
          <p:cNvPr id="8" name="正方形/長方形 7"/>
          <p:cNvSpPr/>
          <p:nvPr/>
        </p:nvSpPr>
        <p:spPr>
          <a:xfrm>
            <a:off x="406392" y="4147830"/>
            <a:ext cx="379821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２．修繕計画に基づく工事の実施</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674909" y="4466352"/>
            <a:ext cx="8534405" cy="1815882"/>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は、建物の一般的な耐用年数などを基に作成されるため、実際の建物の劣化状況と一致しない可能性があります。建物の利用状況によっては、修繕計画通りの工事を行うことが現実的ではない場合もあ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そのため、実際に工事を計画する場合には、今後数年間で修繕計画上予定される工事をリストアップし、詳細な工事計画を策定することになります。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工事計画の策定に当たっては、劣化の進行が遅い部位の修繕工事を見送ったり、同時に行うことにメリットのある工事を、時期を調整して同時に実施したり、大規模な工事を複数年に分割して実施するなど、実効的な計画とすることが重要です。</a:t>
            </a:r>
          </a:p>
        </p:txBody>
      </p:sp>
      <p:sp>
        <p:nvSpPr>
          <p:cNvPr id="10" name="スライド番号プレースホルダー 5">
            <a:extLst>
              <a:ext uri="{FF2B5EF4-FFF2-40B4-BE49-F238E27FC236}">
                <a16:creationId xmlns:a16="http://schemas.microsoft.com/office/drawing/2014/main" id="{FAAD4CEE-D601-41B9-95B8-1D601C0BE2A0}"/>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38349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06392" y="555060"/>
            <a:ext cx="4965708"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３．修繕計画によるライフサイクルコストの把握</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674909" y="881746"/>
            <a:ext cx="8542570" cy="1169551"/>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建物の新築から利用中、解体までにかかる費用の総和をライフサイクルコストと呼びます。ライフサイクルコストを算出するには、修繕計画の策定による修繕費用の把握が必要です。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ライフサイクルコストは、建物の構造や用途、供用期間、維持管理の状況等により異なりますが、一例としては下図のような内訳となります。建物や設備の修繕には、建設と同程度の費用が掛かるとされています。</a:t>
            </a:r>
          </a:p>
        </p:txBody>
      </p:sp>
      <p:pic>
        <p:nvPicPr>
          <p:cNvPr id="9" name="図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112" y="2484627"/>
            <a:ext cx="3019425" cy="1646555"/>
          </a:xfrm>
          <a:prstGeom prst="rect">
            <a:avLst/>
          </a:prstGeom>
          <a:noFill/>
          <a:ln>
            <a:noFill/>
          </a:ln>
        </p:spPr>
      </p:pic>
      <p:sp>
        <p:nvSpPr>
          <p:cNvPr id="10" name="正方形/長方形 9"/>
          <p:cNvSpPr/>
          <p:nvPr/>
        </p:nvSpPr>
        <p:spPr>
          <a:xfrm>
            <a:off x="2335722" y="2220842"/>
            <a:ext cx="5228203"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図：建築物のライフサイクルコストの例（中規模事務所　ＲＣ４階建　６５年間）</a:t>
            </a:r>
            <a:endParaRPr lang="ja-JP" altLang="en-US" sz="1050" dirty="0">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3925037" y="4141051"/>
            <a:ext cx="5228203"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出典：国土交通省大臣官房官庁営繕部監修「建築物のライフサイクルコスト」</a:t>
            </a:r>
            <a:endParaRPr lang="ja-JP" altLang="en-US" sz="1050" dirty="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674909" y="4476857"/>
            <a:ext cx="8542570" cy="738664"/>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ライフサイクルコストは施設の利用や再編を計画する上で、重要な資料となります。例えば、建物を修繕しながら利用した場合と、建て替えを行った場合でライフサイクルコストを比較し、費用対効果が得られるかを検討するといった利用法が挙げられます。</a:t>
            </a:r>
          </a:p>
        </p:txBody>
      </p:sp>
      <p:sp>
        <p:nvSpPr>
          <p:cNvPr id="15" name="スライド番号プレースホルダー 5">
            <a:extLst>
              <a:ext uri="{FF2B5EF4-FFF2-40B4-BE49-F238E27FC236}">
                <a16:creationId xmlns:a16="http://schemas.microsoft.com/office/drawing/2014/main" id="{9E146F70-55D8-469E-BEA6-17E8E8C20301}"/>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82246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406392" y="558310"/>
            <a:ext cx="4965708"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４．修繕計画策定によるメリット</a:t>
            </a:r>
            <a:endParaRPr lang="ja-JP" altLang="en-US" sz="1400" b="1"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674909" y="876832"/>
            <a:ext cx="8542570" cy="30777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修繕計画を策定することによるメリットを、下表に例示します。</a:t>
            </a:r>
          </a:p>
        </p:txBody>
      </p:sp>
      <p:graphicFrame>
        <p:nvGraphicFramePr>
          <p:cNvPr id="2" name="表 1"/>
          <p:cNvGraphicFramePr>
            <a:graphicFrameLocks noGrp="1"/>
          </p:cNvGraphicFramePr>
          <p:nvPr/>
        </p:nvGraphicFramePr>
        <p:xfrm>
          <a:off x="421561" y="1842687"/>
          <a:ext cx="8928676" cy="3816001"/>
        </p:xfrm>
        <a:graphic>
          <a:graphicData uri="http://schemas.openxmlformats.org/drawingml/2006/table">
            <a:tbl>
              <a:tblPr firstRow="1" bandRow="1">
                <a:tableStyleId>{5940675A-B579-460E-94D1-54222C63F5DA}</a:tableStyleId>
              </a:tblPr>
              <a:tblGrid>
                <a:gridCol w="4464338">
                  <a:extLst>
                    <a:ext uri="{9D8B030D-6E8A-4147-A177-3AD203B41FA5}">
                      <a16:colId xmlns:a16="http://schemas.microsoft.com/office/drawing/2014/main" val="968705710"/>
                    </a:ext>
                  </a:extLst>
                </a:gridCol>
                <a:gridCol w="4464338">
                  <a:extLst>
                    <a:ext uri="{9D8B030D-6E8A-4147-A177-3AD203B41FA5}">
                      <a16:colId xmlns:a16="http://schemas.microsoft.com/office/drawing/2014/main" val="2759231811"/>
                    </a:ext>
                  </a:extLst>
                </a:gridCol>
              </a:tblGrid>
              <a:tr h="436018">
                <a:tc>
                  <a:txBody>
                    <a:bodyPr/>
                    <a:lstStyle/>
                    <a:p>
                      <a:pPr algn="ctr">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修繕計画あり</a:t>
                      </a:r>
                    </a:p>
                  </a:txBody>
                  <a:tcPr marL="68580" marR="68580" marT="0" marB="0" anchor="ctr">
                    <a:solidFill>
                      <a:schemeClr val="bg2">
                        <a:lumMod val="90000"/>
                      </a:schemeClr>
                    </a:solidFill>
                  </a:tcPr>
                </a:tc>
                <a:tc>
                  <a:txBody>
                    <a:bodyPr/>
                    <a:lstStyle/>
                    <a:p>
                      <a:pPr algn="ctr">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修繕計画なし</a:t>
                      </a:r>
                    </a:p>
                  </a:txBody>
                  <a:tcPr marL="68580" marR="68580" marT="0" marB="0" anchor="ctr">
                    <a:solidFill>
                      <a:schemeClr val="bg2">
                        <a:lumMod val="90000"/>
                      </a:schemeClr>
                    </a:solidFill>
                  </a:tcPr>
                </a:tc>
                <a:extLst>
                  <a:ext uri="{0D108BD9-81ED-4DB2-BD59-A6C34878D82A}">
                    <a16:rowId xmlns:a16="http://schemas.microsoft.com/office/drawing/2014/main" val="3242523836"/>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劣化が顕著になる前に修繕・更新工事を実施でき、</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事故予防が可能。</a:t>
                      </a:r>
                      <a:r>
                        <a:rPr lang="ja-JP" sz="1400" u="sng"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（予防保全）</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気づかぬ内に劣化が進行してしまい、事故発生を防げない。</a:t>
                      </a:r>
                      <a:r>
                        <a:rPr lang="ja-JP" sz="1400" u="sng" dirty="0">
                          <a:effectLst/>
                          <a:latin typeface="メイリオ" panose="020B0604030504040204" pitchFamily="50" charset="-128"/>
                          <a:ea typeface="メイリオ" panose="020B0604030504040204" pitchFamily="50" charset="-128"/>
                          <a:cs typeface="Times New Roman" panose="02020603050405020304" pitchFamily="18" charset="0"/>
                        </a:rPr>
                        <a:t>（事後保全）</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841892891"/>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工事実施の時期が事前に予定できるため、</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営業との調整が取りやすい。</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緊急的な補修工事が多く発生し、生産に支障をきたす可能性がある。</a:t>
                      </a:r>
                    </a:p>
                  </a:txBody>
                  <a:tcPr marL="68580" marR="68580" marT="0" marB="0" anchor="ctr"/>
                </a:tc>
                <a:extLst>
                  <a:ext uri="{0D108BD9-81ED-4DB2-BD59-A6C34878D82A}">
                    <a16:rowId xmlns:a16="http://schemas.microsoft.com/office/drawing/2014/main" val="369187851"/>
                  </a:ext>
                </a:extLst>
              </a:tr>
              <a:tr h="921819">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計画的に修繕・更新ができるため、足場が必要な工事をまとめて実施するなどの工夫により、</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工事費の抑制が可能。</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劣化箇所、被害箇所の補修をばらばらに行うため、</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同一建物への工事を繰り返し行うことになり、結果的に工事費が高くなる可能性がある。</a:t>
                      </a:r>
                    </a:p>
                  </a:txBody>
                  <a:tcPr marL="68580" marR="68580" marT="0" marB="0" anchor="ctr"/>
                </a:tc>
                <a:extLst>
                  <a:ext uri="{0D108BD9-81ED-4DB2-BD59-A6C34878D82A}">
                    <a16:rowId xmlns:a16="http://schemas.microsoft.com/office/drawing/2014/main" val="932849546"/>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大規模工事が発生する時期と費用が事前に把握でき、</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予算化しやすい。</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突発的な修繕・更新費の発生により予算化が難しい。</a:t>
                      </a:r>
                    </a:p>
                  </a:txBody>
                  <a:tcPr marL="68580" marR="68580" marT="0" marB="0" anchor="ctr"/>
                </a:tc>
                <a:extLst>
                  <a:ext uri="{0D108BD9-81ED-4DB2-BD59-A6C34878D82A}">
                    <a16:rowId xmlns:a16="http://schemas.microsoft.com/office/drawing/2014/main" val="165253581"/>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将来にわたる修繕費用を定量的に把握できるため、</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効率的な施設利用・再編を計画できる。</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将来的に建物にかかる費用を、定性的にしか把握できない。</a:t>
                      </a:r>
                    </a:p>
                  </a:txBody>
                  <a:tcPr marL="68580" marR="68580" marT="0" marB="0" anchor="ctr"/>
                </a:tc>
                <a:extLst>
                  <a:ext uri="{0D108BD9-81ED-4DB2-BD59-A6C34878D82A}">
                    <a16:rowId xmlns:a16="http://schemas.microsoft.com/office/drawing/2014/main" val="1609309846"/>
                  </a:ext>
                </a:extLst>
              </a:tr>
            </a:tbl>
          </a:graphicData>
        </a:graphic>
      </p:graphicFrame>
      <p:sp>
        <p:nvSpPr>
          <p:cNvPr id="16" name="正方形/長方形 15"/>
          <p:cNvSpPr/>
          <p:nvPr/>
        </p:nvSpPr>
        <p:spPr>
          <a:xfrm>
            <a:off x="2286447" y="1561356"/>
            <a:ext cx="5336727"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　表：修繕計画の策定によるメリットの例</a:t>
            </a:r>
          </a:p>
        </p:txBody>
      </p:sp>
      <p:graphicFrame>
        <p:nvGraphicFramePr>
          <p:cNvPr id="4" name="表 3"/>
          <p:cNvGraphicFramePr>
            <a:graphicFrameLocks noGrp="1"/>
          </p:cNvGraphicFramePr>
          <p:nvPr/>
        </p:nvGraphicFramePr>
        <p:xfrm>
          <a:off x="406392" y="1836443"/>
          <a:ext cx="4479507" cy="3816002"/>
        </p:xfrm>
        <a:graphic>
          <a:graphicData uri="http://schemas.openxmlformats.org/drawingml/2006/table">
            <a:tbl>
              <a:tblPr/>
              <a:tblGrid>
                <a:gridCol w="4479507">
                  <a:extLst>
                    <a:ext uri="{9D8B030D-6E8A-4147-A177-3AD203B41FA5}">
                      <a16:colId xmlns:a16="http://schemas.microsoft.com/office/drawing/2014/main" val="1636800523"/>
                    </a:ext>
                  </a:extLst>
                </a:gridCol>
              </a:tblGrid>
              <a:tr h="3816002">
                <a:tc>
                  <a:txBody>
                    <a:bodyPr/>
                    <a:lstStyle/>
                    <a:p>
                      <a:endParaRPr kumimoji="1" lang="ja-JP" altLang="en-US" dirty="0"/>
                    </a:p>
                  </a:txBody>
                  <a:tcPr>
                    <a:lnL w="19050" cmpd="sng">
                      <a:solidFill>
                        <a:srgbClr val="FF0000"/>
                      </a:solidFill>
                      <a:prstDash val="solid"/>
                    </a:lnL>
                    <a:lnR w="19050" cmpd="sng">
                      <a:solidFill>
                        <a:srgbClr val="FF0000"/>
                      </a:solidFill>
                      <a:prstDash val="solid"/>
                    </a:lnR>
                    <a:lnT w="19050" cmpd="sng">
                      <a:solidFill>
                        <a:srgbClr val="FF0000"/>
                      </a:solidFill>
                      <a:prstDash val="solid"/>
                    </a:lnT>
                    <a:lnB w="19050" cmpd="sng">
                      <a:solidFill>
                        <a:srgbClr val="FF0000"/>
                      </a:solidFill>
                      <a:prstDash val="solid"/>
                    </a:lnB>
                  </a:tcPr>
                </a:tc>
                <a:extLst>
                  <a:ext uri="{0D108BD9-81ED-4DB2-BD59-A6C34878D82A}">
                    <a16:rowId xmlns:a16="http://schemas.microsoft.com/office/drawing/2014/main" val="1291873891"/>
                  </a:ext>
                </a:extLst>
              </a:tr>
            </a:tbl>
          </a:graphicData>
        </a:graphic>
      </p:graphicFrame>
      <p:sp>
        <p:nvSpPr>
          <p:cNvPr id="9" name="スライド番号プレースホルダー 5">
            <a:extLst>
              <a:ext uri="{FF2B5EF4-FFF2-40B4-BE49-F238E27FC236}">
                <a16:creationId xmlns:a16="http://schemas.microsoft.com/office/drawing/2014/main" id="{509C91BB-756E-4E6D-8972-BE5576853E3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43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03829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a:spLocks noChangeArrowheads="1"/>
          </p:cNvSpPr>
          <p:nvPr/>
        </p:nvSpPr>
        <p:spPr bwMode="auto">
          <a:xfrm>
            <a:off x="535066" y="863027"/>
            <a:ext cx="8839200" cy="2637981"/>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xmlns="">
                <a:solidFill>
                  <a:srgbClr val="FFFFFF"/>
                </a:solidFill>
              </a14:hiddenFill>
            </a:ext>
          </a:extLst>
        </p:spPr>
        <p:txBody>
          <a:bodyPr anchor="t" anchorCtr="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marL="432000" indent="-457200" algn="just" eaLnBrk="1" hangingPunct="1">
              <a:buClrTx/>
              <a:buSzTx/>
              <a:buFont typeface="Wingdings" pitchFamily="2" charset="2"/>
              <a:buNone/>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＜免責事項＞</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は、貴法人・管理者・公的機関その他から提供された情報に基づいて作成しております。当社としては、その正確性および完全性の検証ができないため、ご提供いただいた情報の齟齬による報告結果の不的確さについての責任は負いません。</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Meiryo UI" panose="020B0604030504040204" pitchFamily="50" charset="-128"/>
            </a:endParaRPr>
          </a:p>
          <a:p>
            <a:pPr marL="432000" indent="-457200" algn="just" eaLnBrk="1" hangingPunct="1">
              <a:buClrTx/>
              <a:buSzTx/>
              <a:buFont typeface="+mj-lt"/>
              <a:buAutoNum type="arabicPeriod"/>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本報告書は、調査・分析の対象物に係わる全てのリスクを洗い出していること、もしくは他にリスクが存在しないことを保証するものではありません。</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r>
              <a:rPr lang="ja-JP" altLang="en-US" sz="1400" baseline="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本報告書に基いて貴法人が決定された事項およびその結果につきましては、</a:t>
            </a:r>
            <a:r>
              <a:rPr lang="ja-JP" altLang="en-US" sz="140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当社は</a:t>
            </a:r>
            <a:r>
              <a:rPr lang="ja-JP" altLang="en-US" sz="1400" baseline="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一切その責任を負わないものとします。</a:t>
            </a:r>
          </a:p>
          <a:p>
            <a:pPr marL="432000" indent="-457200" algn="just" eaLnBrk="1" hangingPunct="1">
              <a:buClrTx/>
              <a:buSzTx/>
              <a:buFont typeface="+mj-lt"/>
              <a:buAutoNum type="arabicPeriod"/>
              <a:defRPr/>
            </a:pPr>
            <a:endParaRPr lang="en-US" altLang="ja-JP" sz="140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p:txBody>
      </p:sp>
      <p:sp>
        <p:nvSpPr>
          <p:cNvPr id="3" name="テキスト ボックス 2"/>
          <p:cNvSpPr txBox="1">
            <a:spLocks noChangeArrowheads="1"/>
          </p:cNvSpPr>
          <p:nvPr/>
        </p:nvSpPr>
        <p:spPr bwMode="auto">
          <a:xfrm>
            <a:off x="535066" y="4972050"/>
            <a:ext cx="4724400" cy="134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0" rIns="0" bIns="0" anchor="b"/>
          <a:lstStyle>
            <a:lvl1pPr eaLnBrk="0" hangingPunct="0">
              <a:buClr>
                <a:srgbClr val="AAAAAA"/>
              </a:buClr>
              <a:buSzPct val="100000"/>
              <a:buFont typeface="Wingdings" pitchFamily="2" charset="2"/>
              <a:buChar char="n"/>
              <a:tabLst>
                <a:tab pos="357188" algn="l"/>
              </a:tabLst>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tabLst>
                <a:tab pos="357188" algn="l"/>
              </a:tabLst>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9pPr>
          </a:lstStyle>
          <a:p>
            <a:pPr fontAlgn="auto">
              <a:spcBef>
                <a:spcPts val="0"/>
              </a:spcBef>
              <a:spcAft>
                <a:spcPts val="0"/>
              </a:spcAft>
              <a:buFont typeface="Wingdings" pitchFamily="2" charset="2"/>
              <a:buNone/>
              <a:defRPr/>
            </a:pPr>
            <a:r>
              <a:rPr lang="ja-JP" altLang="en-US" sz="1200" b="1" kern="0" dirty="0">
                <a:solidFill>
                  <a:srgbClr val="006C60"/>
                </a:solidFill>
                <a:latin typeface="游ゴシック" panose="020B0400000000000000" pitchFamily="50" charset="-128"/>
                <a:ea typeface="游ゴシック" panose="020B0400000000000000" pitchFamily="50" charset="-128"/>
                <a:cs typeface="メイリオ" panose="020B0604030504040204" pitchFamily="50" charset="-128"/>
              </a:rPr>
              <a:t>ＭＳ＆ＡＤインターリスク総研株式会社 </a:t>
            </a:r>
            <a:endParaRPr lang="en-US" altLang="ja-JP" sz="1200" b="1" kern="0" dirty="0">
              <a:solidFill>
                <a:srgbClr val="006C60"/>
              </a:solidFill>
              <a:latin typeface="游ゴシック" panose="020B0400000000000000" pitchFamily="50" charset="-128"/>
              <a:ea typeface="游ゴシック" panose="020B0400000000000000" pitchFamily="50" charset="-128"/>
              <a:cs typeface="メイリオ" panose="020B0604030504040204" pitchFamily="50" charset="-128"/>
            </a:endParaRPr>
          </a:p>
          <a:p>
            <a:pPr fontAlgn="auto">
              <a:spcBef>
                <a:spcPts val="0"/>
              </a:spcBef>
              <a:spcAft>
                <a:spcPts val="0"/>
              </a:spcAft>
              <a:buFont typeface="Wingdings" pitchFamily="2" charset="2"/>
              <a:buNone/>
              <a:defRPr/>
            </a:pP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101-0063</a:t>
            </a: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東京都千代田区神田淡路町</a:t>
            </a: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2-105</a:t>
            </a: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ワテラスアネックス</a:t>
            </a:r>
            <a:endPar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リスクマネジメント第一部　リスクエンジニアリング第二グループ</a:t>
            </a:r>
          </a:p>
          <a:p>
            <a:pPr fontAlgn="auto">
              <a:spcBef>
                <a:spcPts val="0"/>
              </a:spcBef>
              <a:spcAft>
                <a:spcPts val="0"/>
              </a:spcAft>
              <a:buFont typeface="Wingdings" pitchFamily="2" charset="2"/>
              <a:buNone/>
              <a:defRPr/>
            </a:pP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Phone: 03-5296-8917</a:t>
            </a:r>
          </a:p>
        </p:txBody>
      </p:sp>
      <p:sp>
        <p:nvSpPr>
          <p:cNvPr id="5" name="テキスト ボックス 4"/>
          <p:cNvSpPr txBox="1"/>
          <p:nvPr/>
        </p:nvSpPr>
        <p:spPr>
          <a:xfrm>
            <a:off x="525384" y="4407243"/>
            <a:ext cx="8848882" cy="564807"/>
          </a:xfrm>
          <a:prstGeom prst="rect">
            <a:avLst/>
          </a:prstGeom>
          <a:noFill/>
          <a:ln>
            <a:noFill/>
          </a:ln>
        </p:spPr>
        <p:txBody>
          <a:bodyPr wrap="square" rtlCol="0">
            <a:noAutofit/>
          </a:bodyPr>
          <a:lstStyle/>
          <a:p>
            <a:pPr marL="171450" indent="-171450">
              <a:buFont typeface="メイリオ" panose="020B0604030504040204" pitchFamily="50" charset="-128"/>
              <a:buChar char="※"/>
            </a:pPr>
            <a:endParaRPr kumimoji="1" lang="ja-JP" altLang="en-US" sz="1050" dirty="0">
              <a:effectLst>
                <a:glow rad="101600">
                  <a:schemeClr val="bg1">
                    <a:alpha val="60000"/>
                  </a:schemeClr>
                </a:glow>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6548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47650" y="361950"/>
          <a:ext cx="9591675" cy="6705600"/>
          <a:chOff x="2476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調査結果（概要）</a:t>
            </a:r>
          </a:p>
        </p:txBody>
      </p:sp>
      <p:sp>
        <p:nvSpPr>
          <p:cNvPr id="6" name="テキスト ボックス 5"/>
          <p:cNvSpPr txBox="1"/>
          <p:nvPr/>
        </p:nvSpPr>
        <p:spPr>
          <a:xfrm>
            <a:off x="187036" y="997700"/>
            <a:ext cx="1085850"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r>
              <a:rPr lang="en-US" sz="1400" u="none" strike="noStrike" cap="none" spc="0" dirty="0" err="1">
                <a:solidFill>
                  <a:srgbClr val="000000">
                    <a:alpha val="100000"/>
                  </a:srgbClr>
                </a:solidFill>
                <a:latin typeface="游ゴシック"/>
              </a:rPr>
              <a:t>風災</a:t>
            </a:r>
            <a:r>
              <a:rPr lang="en-US" sz="1400" u="none" strike="noStrike" cap="none" spc="0" dirty="0">
                <a:solidFill>
                  <a:srgbClr val="000000">
                    <a:alpha val="100000"/>
                  </a:srgbClr>
                </a:solidFill>
                <a:latin typeface="游ゴシック"/>
              </a:rPr>
              <a:t>】</a:t>
            </a:r>
          </a:p>
        </p:txBody>
      </p:sp>
      <p:graphicFrame>
        <p:nvGraphicFramePr>
          <p:cNvPr id="7" name="表 6"/>
          <p:cNvGraphicFramePr>
            <a:graphicFrameLocks noGrp="1"/>
          </p:cNvGraphicFramePr>
          <p:nvPr>
            <p:extLst>
              <p:ext uri="{D42A27DB-BD31-4B8C-83A1-F6EECF244321}">
                <p14:modId xmlns:p14="http://schemas.microsoft.com/office/powerpoint/2010/main" val="3105782120"/>
              </p:ext>
            </p:extLst>
          </p:nvPr>
        </p:nvGraphicFramePr>
        <p:xfrm>
          <a:off x="361950" y="1327785"/>
          <a:ext cx="9229728" cy="4955528"/>
        </p:xfrm>
        <a:graphic>
          <a:graphicData uri="http://schemas.openxmlformats.org/drawingml/2006/table">
            <a:tbl>
              <a:tblPr firstRow="1" bandRow="1"/>
              <a:tblGrid>
                <a:gridCol w="1538288">
                  <a:extLst>
                    <a:ext uri="{9D8B030D-6E8A-4147-A177-3AD203B41FA5}">
                      <a16:colId xmlns:a16="http://schemas.microsoft.com/office/drawing/2014/main" val="20000"/>
                    </a:ext>
                  </a:extLst>
                </a:gridCol>
                <a:gridCol w="7691440">
                  <a:extLst>
                    <a:ext uri="{9D8B030D-6E8A-4147-A177-3AD203B41FA5}">
                      <a16:colId xmlns:a16="http://schemas.microsoft.com/office/drawing/2014/main" val="20001"/>
                    </a:ext>
                  </a:extLst>
                </a:gridCol>
              </a:tblGrid>
              <a:tr h="19759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概要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987952">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立地リスク
（ハザード）</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kern="1200" dirty="0">
                          <a:solidFill>
                            <a:schemeClr val="tx1"/>
                          </a:solidFill>
                          <a:latin typeface="+mn-ea"/>
                          <a:ea typeface="+mn-ea"/>
                          <a:cs typeface="メイリオ" panose="020B0604030504040204" pitchFamily="50" charset="-128"/>
                        </a:rPr>
                        <a:t>調査対象拠点は海に面しており、潮風</a:t>
                      </a:r>
                      <a:r>
                        <a:rPr kumimoji="1" lang="ja-JP" altLang="en-US" sz="1200" b="0" i="0" u="none" strike="noStrike" kern="0" cap="none" spc="0" normalizeH="0" baseline="0" noProof="0" dirty="0">
                          <a:ln>
                            <a:noFill/>
                          </a:ln>
                          <a:effectLst/>
                          <a:uLnTx/>
                          <a:uFillTx/>
                          <a:latin typeface="+mn-ea"/>
                          <a:ea typeface="+mn-ea"/>
                        </a:rPr>
                        <a:t>の影響を受けやすい</a:t>
                      </a:r>
                      <a:r>
                        <a:rPr lang="ja-JP" altLang="en-US" sz="1200" kern="0" dirty="0">
                          <a:latin typeface="+mn-ea"/>
                          <a:ea typeface="+mn-ea"/>
                        </a:rPr>
                        <a:t>おそれがあり</a:t>
                      </a:r>
                      <a:r>
                        <a:rPr kumimoji="1" lang="ja-JP" altLang="en-US" sz="1200" b="0" i="0" u="none" strike="noStrike" kern="0" cap="none" spc="0" normalizeH="0" baseline="0" noProof="0" dirty="0">
                          <a:ln>
                            <a:noFill/>
                          </a:ln>
                          <a:effectLst/>
                          <a:uLnTx/>
                          <a:uFillTx/>
                          <a:latin typeface="+mn-ea"/>
                          <a:ea typeface="+mn-ea"/>
                        </a:rPr>
                        <a:t>ます</a:t>
                      </a:r>
                      <a:r>
                        <a:rPr kumimoji="1" lang="ja-JP" altLang="en-US" sz="1200" b="0" kern="1200" dirty="0">
                          <a:solidFill>
                            <a:schemeClr val="tx1"/>
                          </a:solidFill>
                          <a:latin typeface="+mn-ea"/>
                          <a:ea typeface="+mn-ea"/>
                          <a:cs typeface="メイリオ" panose="020B0604030504040204" pitchFamily="50" charset="-128"/>
                        </a:rPr>
                        <a:t>。</a:t>
                      </a:r>
                      <a:r>
                        <a:rPr kumimoji="1" lang="en-US" altLang="ja-JP" sz="1200" b="0" kern="1200" dirty="0">
                          <a:solidFill>
                            <a:schemeClr val="tx1"/>
                          </a:solidFill>
                          <a:latin typeface="+mn-ea"/>
                          <a:ea typeface="+mn-ea"/>
                          <a:cs typeface="メイリオ" panose="020B0604030504040204" pitchFamily="50" charset="-128"/>
                        </a:rPr>
                        <a:t>2000</a:t>
                      </a:r>
                      <a:r>
                        <a:rPr kumimoji="1" lang="ja-JP" altLang="en-US" sz="1200" b="0" kern="1200" dirty="0">
                          <a:solidFill>
                            <a:schemeClr val="tx1"/>
                          </a:solidFill>
                          <a:latin typeface="+mn-ea"/>
                          <a:ea typeface="+mn-ea"/>
                          <a:cs typeface="メイリオ" panose="020B0604030504040204" pitchFamily="50" charset="-128"/>
                        </a:rPr>
                        <a:t>年に改正された現行の建築基準法では、調査地域の設計基準風速は</a:t>
                      </a:r>
                      <a:r>
                        <a:rPr kumimoji="1" lang="en-US" altLang="ja-JP" sz="1200" b="0" kern="1200" dirty="0">
                          <a:solidFill>
                            <a:schemeClr val="tx1"/>
                          </a:solidFill>
                          <a:latin typeface="+mn-ea"/>
                          <a:ea typeface="+mn-ea"/>
                          <a:cs typeface="メイリオ" panose="020B0604030504040204" pitchFamily="50" charset="-128"/>
                        </a:rPr>
                        <a:t>44m/s</a:t>
                      </a:r>
                      <a:r>
                        <a:rPr kumimoji="1" lang="ja-JP" altLang="en-US" sz="1200" b="0" kern="1200" dirty="0">
                          <a:solidFill>
                            <a:schemeClr val="tx1"/>
                          </a:solidFill>
                          <a:latin typeface="+mn-ea"/>
                          <a:ea typeface="+mn-ea"/>
                          <a:cs typeface="メイリオ" panose="020B0604030504040204" pitchFamily="50" charset="-128"/>
                        </a:rPr>
                        <a:t>に設定されています。最寄りの風速観測地点のデータによると、設計基準風速を超える風速が複数回観測されています。経年劣化で強度が低下した外装材や耐風設計の対象外となる小規模構築物は、これらの条件下で被害を受けるおそれがあります。</a:t>
                      </a:r>
                      <a:endParaRPr kumimoji="1" lang="en-US" altLang="ja-JP" sz="1200" b="0" kern="1200" dirty="0">
                        <a:solidFill>
                          <a:schemeClr val="tx1"/>
                        </a:solidFill>
                        <a:latin typeface="+mn-ea"/>
                        <a:ea typeface="+mn-ea"/>
                        <a:cs typeface="メイリオ" panose="020B0604030504040204" pitchFamily="50" charset="-128"/>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754216">
                <a:tc>
                  <a:txBody>
                    <a:bodyPr/>
                    <a:lstStyle/>
                    <a:p>
                      <a:pPr marL="0" marR="0" lvl="0" indent="0" algn="ctr" rtl="0" fontAlgn="ctr">
                        <a:lnSpc>
                          <a:spcPct val="100000"/>
                        </a:lnSpc>
                        <a:spcBef>
                          <a:spcPts val="0"/>
                        </a:spcBef>
                        <a:spcAft>
                          <a:spcPts val="0"/>
                        </a:spcAft>
                      </a:pPr>
                      <a:r>
                        <a:rPr lang="en-US" sz="1400" b="1" u="none" strike="noStrike" cap="none" spc="0" dirty="0" err="1">
                          <a:solidFill>
                            <a:srgbClr val="000000">
                              <a:alpha val="100000"/>
                            </a:srgbClr>
                          </a:solidFill>
                          <a:latin typeface="游ゴシック"/>
                        </a:rPr>
                        <a:t>施設リスク</a:t>
                      </a:r>
                      <a:r>
                        <a:rPr lang="en-US" sz="1400" b="1" u="none" strike="noStrike" cap="none" spc="0" dirty="0">
                          <a:solidFill>
                            <a:srgbClr val="000000">
                              <a:alpha val="100000"/>
                            </a:srgbClr>
                          </a:solidFill>
                          <a:latin typeface="游ゴシック"/>
                        </a:rPr>
                        <a:t>
（</a:t>
                      </a:r>
                      <a:r>
                        <a:rPr lang="en-US" sz="1400" b="1" u="none" strike="noStrike" cap="none" spc="0" dirty="0" err="1">
                          <a:solidFill>
                            <a:srgbClr val="000000">
                              <a:alpha val="100000"/>
                            </a:srgbClr>
                          </a:solidFill>
                          <a:latin typeface="游ゴシック"/>
                        </a:rPr>
                        <a:t>防災対策</a:t>
                      </a:r>
                      <a:r>
                        <a:rPr lang="en-US" sz="1400" b="1"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dirty="0">
                          <a:solidFill>
                            <a:schemeClr val="tx1"/>
                          </a:solidFill>
                          <a:latin typeface="+mn-ea"/>
                          <a:ea typeface="+mn-ea"/>
                          <a:cs typeface="メイリオ" panose="020B0604030504040204" pitchFamily="50" charset="-128"/>
                        </a:rPr>
                        <a:t>・台風接近時の対応マニュアルと年次修繕計画が策定されていますが、</a:t>
                      </a:r>
                      <a:r>
                        <a:rPr lang="en-US" altLang="ja-JP" sz="1200" dirty="0">
                          <a:solidFill>
                            <a:schemeClr val="tx1"/>
                          </a:solidFill>
                          <a:latin typeface="+mn-ea"/>
                          <a:ea typeface="+mn-ea"/>
                          <a:cs typeface="メイリオ" panose="020B0604030504040204" pitchFamily="50" charset="-128"/>
                        </a:rPr>
                        <a:t>BCP</a:t>
                      </a:r>
                      <a:r>
                        <a:rPr lang="ja-JP" altLang="en-US" sz="1200" dirty="0">
                          <a:solidFill>
                            <a:schemeClr val="tx1"/>
                          </a:solidFill>
                          <a:latin typeface="+mn-ea"/>
                          <a:ea typeface="+mn-ea"/>
                          <a:cs typeface="メイリオ" panose="020B0604030504040204" pitchFamily="50" charset="-128"/>
                        </a:rPr>
                        <a:t>マニュアルは策定されていません。</a:t>
                      </a:r>
                      <a:r>
                        <a:rPr lang="ja-JP" altLang="en-US" sz="1200" b="0" u="none" strike="noStrike" cap="none" spc="0" dirty="0">
                          <a:solidFill>
                            <a:srgbClr val="000000">
                              <a:alpha val="100000"/>
                            </a:srgbClr>
                          </a:solidFill>
                          <a:latin typeface="+mn-ea"/>
                          <a:ea typeface="+mn-ea"/>
                        </a:rPr>
                        <a:t>事業の中断や被害を最小限に抑え、事業を継続または迅速に復旧させるために</a:t>
                      </a:r>
                      <a:r>
                        <a:rPr lang="en-US" altLang="ja-JP" sz="1200" b="0" u="none" strike="noStrike" cap="none" spc="0" dirty="0">
                          <a:solidFill>
                            <a:srgbClr val="000000">
                              <a:alpha val="100000"/>
                            </a:srgbClr>
                          </a:solidFill>
                          <a:latin typeface="+mn-ea"/>
                          <a:ea typeface="+mn-ea"/>
                        </a:rPr>
                        <a:t>BCP</a:t>
                      </a:r>
                      <a:r>
                        <a:rPr lang="ja-JP" altLang="en-US" sz="1200" b="0" u="none" strike="noStrike" cap="none" spc="0" dirty="0">
                          <a:solidFill>
                            <a:srgbClr val="000000">
                              <a:alpha val="100000"/>
                            </a:srgbClr>
                          </a:solidFill>
                          <a:latin typeface="+mn-ea"/>
                          <a:ea typeface="+mn-ea"/>
                        </a:rPr>
                        <a:t>マニュアルの策定をお勧めします。</a:t>
                      </a:r>
                      <a:endParaRPr lang="en-US" altLang="ja-JP" sz="1200" b="0" u="none" strike="noStrike" cap="none" spc="0" dirty="0">
                        <a:solidFill>
                          <a:srgbClr val="000000">
                            <a:alpha val="100000"/>
                          </a:srgbClr>
                        </a:solidFill>
                        <a:latin typeface="+mn-ea"/>
                        <a:ea typeface="+mn-ea"/>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b="0" u="none" strike="noStrike" cap="none" spc="0" dirty="0">
                          <a:solidFill>
                            <a:srgbClr val="000000">
                              <a:alpha val="100000"/>
                            </a:srgbClr>
                          </a:solidFill>
                          <a:latin typeface="+mn-ea"/>
                          <a:ea typeface="+mn-ea"/>
                          <a:cs typeface="メイリオ" panose="020B0604030504040204" pitchFamily="50" charset="-128"/>
                        </a:rPr>
                        <a:t>・</a:t>
                      </a:r>
                      <a:r>
                        <a:rPr lang="en-US" altLang="ja-JP" sz="1200" b="0" u="none" strike="noStrike" cap="none" spc="0" dirty="0">
                          <a:solidFill>
                            <a:srgbClr val="000000">
                              <a:alpha val="100000"/>
                            </a:srgbClr>
                          </a:solidFill>
                          <a:latin typeface="+mn-ea"/>
                          <a:ea typeface="+mn-ea"/>
                          <a:cs typeface="メイリオ" panose="020B0604030504040204" pitchFamily="50" charset="-128"/>
                        </a:rPr>
                        <a:t>MIZUMORI</a:t>
                      </a:r>
                      <a:r>
                        <a:rPr lang="ja-JP" altLang="en-US" sz="1200" b="0" u="none" strike="noStrike" cap="none" spc="0" dirty="0">
                          <a:solidFill>
                            <a:srgbClr val="000000">
                              <a:alpha val="100000"/>
                            </a:srgbClr>
                          </a:solidFill>
                          <a:latin typeface="+mn-ea"/>
                          <a:ea typeface="+mn-ea"/>
                          <a:cs typeface="メイリオ" panose="020B0604030504040204" pitchFamily="50" charset="-128"/>
                        </a:rPr>
                        <a:t>館では屋上設置のチラーが錆により腐食し、</a:t>
                      </a:r>
                      <a:r>
                        <a:rPr lang="ja-JP" altLang="en-US" sz="1200" u="none" strike="noStrike" cap="none" spc="0" dirty="0">
                          <a:solidFill>
                            <a:schemeClr val="tx1"/>
                          </a:solidFill>
                          <a:latin typeface="游ゴシック"/>
                        </a:rPr>
                        <a:t>設備を覆う筐体の一部が脱落</a:t>
                      </a:r>
                      <a:r>
                        <a:rPr lang="ja-JP" altLang="en-US" sz="1200" b="0" u="none" strike="noStrike" cap="none" spc="0" dirty="0">
                          <a:solidFill>
                            <a:srgbClr val="000000">
                              <a:alpha val="100000"/>
                            </a:srgbClr>
                          </a:solidFill>
                          <a:latin typeface="+mn-ea"/>
                          <a:ea typeface="+mn-ea"/>
                          <a:cs typeface="メイリオ" panose="020B0604030504040204" pitchFamily="50" charset="-128"/>
                        </a:rPr>
                        <a:t>しています。落下した破片の撤去と中長期的な修繕、撤去をお勧めします。またアンテナの固定器具の錆が見られました。固定具が外れアンテナが飛散するおそれがあるので固定器具の交換と定期的な点検をお勧めします。</a:t>
                      </a:r>
                      <a:endParaRPr lang="en-US" altLang="ja-JP" sz="1200" b="0" u="none" strike="noStrike" cap="none" spc="0" dirty="0">
                        <a:solidFill>
                          <a:srgbClr val="000000">
                            <a:alpha val="100000"/>
                          </a:srgbClr>
                        </a:solidFill>
                        <a:latin typeface="+mn-ea"/>
                        <a:ea typeface="+mn-ea"/>
                        <a:cs typeface="メイリオ" panose="020B0604030504040204" pitchFamily="50" charset="-128"/>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・従業員寮では、外壁の黒ずみ、雨どいの破損、階段部の錆、窓枠</a:t>
                      </a:r>
                      <a:r>
                        <a:rPr lang="ja-JP" altLang="en-US" sz="1200" u="none" strike="noStrike" cap="none" spc="0" dirty="0">
                          <a:solidFill>
                            <a:schemeClr val="tx1"/>
                          </a:solidFill>
                          <a:latin typeface="+mn-ea"/>
                          <a:ea typeface="+mn-ea"/>
                          <a:cs typeface="+mn-cs"/>
                        </a:rPr>
                        <a:t>の木材の剥がれが見られました</a:t>
                      </a:r>
                      <a:r>
                        <a:rPr lang="ja-JP" altLang="en-US" sz="1200" u="none" strike="noStrike" cap="none" spc="0" dirty="0">
                          <a:solidFill>
                            <a:srgbClr val="000000">
                              <a:alpha val="100000"/>
                            </a:srgbClr>
                          </a:solidFill>
                          <a:latin typeface="+mn-ea"/>
                          <a:ea typeface="+mn-ea"/>
                          <a:cs typeface="+mn-cs"/>
                        </a:rPr>
                        <a:t>。</a:t>
                      </a:r>
                      <a:r>
                        <a:rPr lang="ja-JP" altLang="en-US" sz="1200" u="none" strike="noStrike" cap="none" spc="0" dirty="0">
                          <a:solidFill>
                            <a:srgbClr val="000000">
                              <a:alpha val="100000"/>
                            </a:srgbClr>
                          </a:solidFill>
                          <a:latin typeface="+mn-ea"/>
                          <a:ea typeface="+mn-ea"/>
                        </a:rPr>
                        <a:t>劣化や破損が進行すると、外壁の剥がれ、窓ガラスの破損、破損した雨どいの脱落、階段の踏板崩落等のおそれがあります。</a:t>
                      </a:r>
                      <a:r>
                        <a:rPr lang="ja-JP" altLang="en-US" sz="1200" u="none" strike="noStrike" cap="none" spc="0" dirty="0">
                          <a:solidFill>
                            <a:srgbClr val="000000">
                              <a:alpha val="100000"/>
                            </a:srgbClr>
                          </a:solidFill>
                          <a:latin typeface="游ゴシック"/>
                        </a:rPr>
                        <a:t>修繕の年間計画や</a:t>
                      </a:r>
                      <a:r>
                        <a:rPr lang="ja-JP" altLang="en-US" sz="1200" u="none" strike="noStrike" cap="none" spc="0" dirty="0">
                          <a:solidFill>
                            <a:srgbClr val="000000">
                              <a:alpha val="100000"/>
                            </a:srgbClr>
                          </a:solidFill>
                          <a:latin typeface="+mn-ea"/>
                          <a:ea typeface="+mn-ea"/>
                          <a:cs typeface="+mn-cs"/>
                        </a:rPr>
                        <a:t>中長期修繕計画に従業員寮の修繕を盛り込み、計画的な修繕をお勧めします。</a:t>
                      </a:r>
                      <a:endParaRPr lang="en-US" altLang="ja-JP" sz="1200" b="0" u="none" strike="noStrike" cap="none" spc="0" dirty="0">
                        <a:solidFill>
                          <a:srgbClr val="000000">
                            <a:alpha val="100000"/>
                          </a:srgbClr>
                        </a:solidFill>
                        <a:latin typeface="+mn-ea"/>
                        <a:ea typeface="+mn-ea"/>
                        <a:cs typeface="メイリオ" panose="020B0604030504040204" pitchFamily="50" charset="-128"/>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・強風時の波音日和のドアは開閉時にあおられ、破損や人的被害のおそれがあります。注意喚起とドアクローザーのような対策器具の設置を推奨します。</a:t>
                      </a:r>
                      <a:endParaRPr lang="en-US" altLang="ja-JP" sz="1200" u="none" strike="noStrike" cap="none" spc="0" dirty="0">
                        <a:solidFill>
                          <a:srgbClr val="000000">
                            <a:alpha val="100000"/>
                          </a:srgbClr>
                        </a:solidFill>
                        <a:latin typeface="+mn-ea"/>
                        <a:ea typeface="+mn-ea"/>
                        <a:cs typeface="+mn-cs"/>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a:t>
                      </a:r>
                      <a:r>
                        <a:rPr lang="en-US" altLang="ja-JP" sz="1200" u="none" strike="noStrike" cap="none" spc="0" dirty="0">
                          <a:solidFill>
                            <a:srgbClr val="000000">
                              <a:alpha val="100000"/>
                            </a:srgbClr>
                          </a:solidFill>
                          <a:latin typeface="+mn-ea"/>
                          <a:ea typeface="+mn-ea"/>
                          <a:cs typeface="+mn-cs"/>
                        </a:rPr>
                        <a:t>UMISORA</a:t>
                      </a:r>
                      <a:r>
                        <a:rPr lang="ja-JP" altLang="en-US" sz="1200" u="none" strike="noStrike" cap="none" spc="0" dirty="0">
                          <a:solidFill>
                            <a:srgbClr val="000000">
                              <a:alpha val="100000"/>
                            </a:srgbClr>
                          </a:solidFill>
                          <a:latin typeface="+mn-ea"/>
                          <a:ea typeface="+mn-ea"/>
                          <a:cs typeface="+mn-cs"/>
                        </a:rPr>
                        <a:t>館のエアコン室外機のワイヤー固定具に錆が見られました。錆による劣化でワイヤーが外れると室外機が飛散するおそれがあります。定期的な点検と交換をお勧めします。</a:t>
                      </a:r>
                      <a:endParaRPr lang="en-US" altLang="ja-JP" sz="1200" u="none" strike="noStrike" cap="none" spc="0" dirty="0">
                        <a:solidFill>
                          <a:srgbClr val="000000">
                            <a:alpha val="100000"/>
                          </a:srgbClr>
                        </a:solidFill>
                        <a:latin typeface="+mn-ea"/>
                        <a:ea typeface="+mn-ea"/>
                        <a:cs typeface="+mn-cs"/>
                      </a:endParaRPr>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rgbClr val="000000">
                              <a:alpha val="100000"/>
                            </a:srgbClr>
                          </a:solidFill>
                          <a:latin typeface="+mn-ea"/>
                          <a:ea typeface="+mn-ea"/>
                          <a:cs typeface="+mn-cs"/>
                        </a:rPr>
                        <a:t>・倉庫内部の天井が剥がれており、天井材の落下や</a:t>
                      </a:r>
                      <a:r>
                        <a:rPr lang="ja-JP" altLang="en-US" sz="1200" u="none" strike="noStrike" cap="none" spc="0" dirty="0">
                          <a:solidFill>
                            <a:schemeClr val="tx1"/>
                          </a:solidFill>
                          <a:latin typeface="+mn-ea"/>
                          <a:ea typeface="+mn-ea"/>
                          <a:cs typeface="+mn-cs"/>
                        </a:rPr>
                        <a:t>雨水浸入の</a:t>
                      </a:r>
                      <a:r>
                        <a:rPr lang="ja-JP" altLang="en-US" sz="1200" u="none" strike="noStrike" cap="none" spc="0" dirty="0">
                          <a:solidFill>
                            <a:srgbClr val="000000">
                              <a:alpha val="100000"/>
                            </a:srgbClr>
                          </a:solidFill>
                          <a:latin typeface="+mn-ea"/>
                          <a:ea typeface="+mn-ea"/>
                          <a:cs typeface="+mn-cs"/>
                        </a:rPr>
                        <a:t>おそれがあります。</a:t>
                      </a:r>
                      <a:r>
                        <a:rPr lang="ja-JP" altLang="en-US" sz="1200" u="none" strike="noStrike" cap="none" spc="0" dirty="0">
                          <a:solidFill>
                            <a:srgbClr val="000000">
                              <a:alpha val="100000"/>
                            </a:srgbClr>
                          </a:solidFill>
                          <a:latin typeface="游ゴシック"/>
                        </a:rPr>
                        <a:t>修繕の年間計画や</a:t>
                      </a:r>
                      <a:r>
                        <a:rPr lang="ja-JP" altLang="en-US" sz="1200" u="none" strike="noStrike" cap="none" spc="0" dirty="0">
                          <a:solidFill>
                            <a:srgbClr val="000000">
                              <a:alpha val="100000"/>
                            </a:srgbClr>
                          </a:solidFill>
                          <a:latin typeface="+mn-ea"/>
                          <a:ea typeface="+mn-ea"/>
                          <a:cs typeface="+mn-cs"/>
                        </a:rPr>
                        <a:t>中長期修繕計画に倉庫の修繕を盛り込み、計画的な修繕をお勧めします。</a:t>
                      </a:r>
                      <a:endParaRPr lang="en-US" altLang="ja-JP" sz="1200" u="none" strike="noStrike" cap="none" spc="0" dirty="0">
                        <a:solidFill>
                          <a:srgbClr val="000000">
                            <a:alpha val="100000"/>
                          </a:srgbClr>
                        </a:solidFill>
                        <a:latin typeface="+mn-ea"/>
                        <a:ea typeface="+mn-ea"/>
                        <a:cs typeface="+mn-cs"/>
                      </a:endParaRPr>
                    </a:p>
                    <a:p>
                      <a:pPr marL="47625" marR="0" lvl="0" indent="0" algn="l" rtl="0" fontAlgn="ctr">
                        <a:lnSpc>
                          <a:spcPct val="100000"/>
                        </a:lnSpc>
                        <a:spcBef>
                          <a:spcPts val="0"/>
                        </a:spcBef>
                        <a:spcAft>
                          <a:spcPts val="0"/>
                        </a:spcAft>
                      </a:pPr>
                      <a:r>
                        <a:rPr lang="ja-JP" altLang="en-US" sz="1200" u="none" strike="noStrike" cap="none" spc="0" dirty="0">
                          <a:solidFill>
                            <a:srgbClr val="000000">
                              <a:alpha val="100000"/>
                            </a:srgbClr>
                          </a:solidFill>
                          <a:latin typeface="+mn-ea"/>
                          <a:ea typeface="+mn-ea"/>
                        </a:rPr>
                        <a:t>・防災情報は天気予報やニュースから収集していますが、発災時に情報をタイムリーに確認できない恐れがあります。プッシュ型通知による防災情報の収集をお勧めします。</a:t>
                      </a:r>
                      <a:endParaRPr lang="en-US" altLang="ja-JP" sz="1200" u="none" strike="noStrike" cap="none" spc="0" dirty="0">
                        <a:solidFill>
                          <a:srgbClr val="000000">
                            <a:alpha val="100000"/>
                          </a:srgbClr>
                        </a:solidFill>
                        <a:latin typeface="+mn-ea"/>
                        <a:ea typeface="+mn-ea"/>
                      </a:endParaRPr>
                    </a:p>
                    <a:p>
                      <a:pPr marL="47625" marR="0" lvl="0" indent="0" algn="l" rtl="0" fontAlgn="ctr">
                        <a:lnSpc>
                          <a:spcPct val="100000"/>
                        </a:lnSpc>
                        <a:spcBef>
                          <a:spcPts val="0"/>
                        </a:spcBef>
                        <a:spcAft>
                          <a:spcPts val="0"/>
                        </a:spcAft>
                      </a:pPr>
                      <a:r>
                        <a:rPr lang="ja-JP" altLang="en-US" sz="1200" u="none" strike="noStrike" cap="none" spc="0" dirty="0">
                          <a:solidFill>
                            <a:srgbClr val="000000">
                              <a:alpha val="100000"/>
                            </a:srgbClr>
                          </a:solidFill>
                          <a:latin typeface="+mn-ea"/>
                          <a:ea typeface="+mn-ea"/>
                        </a:rPr>
                        <a:t>・非常用備蓄品が準備されていませんでした。宿泊者数と従業員数の合計</a:t>
                      </a:r>
                      <a:r>
                        <a:rPr lang="en-US" altLang="ja-JP" sz="1200" u="none" strike="noStrike" cap="none" spc="0" dirty="0">
                          <a:solidFill>
                            <a:srgbClr val="000000">
                              <a:alpha val="100000"/>
                            </a:srgbClr>
                          </a:solidFill>
                          <a:latin typeface="+mn-ea"/>
                          <a:ea typeface="+mn-ea"/>
                        </a:rPr>
                        <a:t>×3</a:t>
                      </a:r>
                      <a:r>
                        <a:rPr lang="ja-JP" altLang="en-US" sz="1200" u="none" strike="noStrike" cap="none" spc="0" dirty="0">
                          <a:solidFill>
                            <a:srgbClr val="000000">
                              <a:alpha val="100000"/>
                            </a:srgbClr>
                          </a:solidFill>
                          <a:latin typeface="+mn-ea"/>
                          <a:ea typeface="+mn-ea"/>
                        </a:rPr>
                        <a:t>日分を準備することをお勧めしま　</a:t>
                      </a:r>
                      <a:endParaRPr lang="en-US" altLang="ja-JP" sz="1200" u="none" strike="noStrike" cap="none" spc="0" dirty="0">
                        <a:solidFill>
                          <a:srgbClr val="000000">
                            <a:alpha val="100000"/>
                          </a:srgbClr>
                        </a:solidFill>
                        <a:latin typeface="+mn-ea"/>
                        <a:ea typeface="+mn-ea"/>
                      </a:endParaRPr>
                    </a:p>
                    <a:p>
                      <a:pPr marL="47625" marR="0" lvl="0" indent="0" algn="l" rtl="0" fontAlgn="ctr">
                        <a:lnSpc>
                          <a:spcPct val="100000"/>
                        </a:lnSpc>
                        <a:spcBef>
                          <a:spcPts val="0"/>
                        </a:spcBef>
                        <a:spcAft>
                          <a:spcPts val="0"/>
                        </a:spcAft>
                      </a:pPr>
                      <a:r>
                        <a:rPr lang="ja-JP" altLang="en-US" sz="1200" u="none" strike="noStrike" cap="none" spc="0" dirty="0">
                          <a:solidFill>
                            <a:srgbClr val="000000">
                              <a:alpha val="100000"/>
                            </a:srgbClr>
                          </a:solidFill>
                          <a:latin typeface="+mn-ea"/>
                          <a:ea typeface="+mn-ea"/>
                        </a:rPr>
                        <a:t>　す。</a:t>
                      </a:r>
                      <a:endParaRPr lang="en-US" sz="1200" u="none" strike="noStrike" cap="none" spc="0" dirty="0">
                        <a:solidFill>
                          <a:srgbClr val="000000">
                            <a:alpha val="100000"/>
                          </a:srgbClr>
                        </a:solidFill>
                        <a:latin typeface="+mn-ea"/>
                        <a:ea typeface="+mn-ea"/>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bl>
          </a:graphicData>
        </a:graphic>
      </p:graphicFrame>
      <p:sp>
        <p:nvSpPr>
          <p:cNvPr id="9" name="テキスト ボックス 8">
            <a:extLst>
              <a:ext uri="{FF2B5EF4-FFF2-40B4-BE49-F238E27FC236}">
                <a16:creationId xmlns:a16="http://schemas.microsoft.com/office/drawing/2014/main" id="{2AE0959F-4A3C-492C-ACD5-EDE093A30FC9}"/>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0" name="スライド番号プレースホルダー 5">
            <a:extLst>
              <a:ext uri="{FF2B5EF4-FFF2-40B4-BE49-F238E27FC236}">
                <a16:creationId xmlns:a16="http://schemas.microsoft.com/office/drawing/2014/main" id="{1E961611-45A6-478B-A74C-947A66FB7B98}"/>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47650" y="361950"/>
          <a:ext cx="9591675" cy="6705600"/>
          <a:chOff x="2476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調査結果（リスクスコア）</a:t>
            </a:r>
          </a:p>
        </p:txBody>
      </p:sp>
      <p:sp>
        <p:nvSpPr>
          <p:cNvPr id="6" name="テキスト ボックス 5"/>
          <p:cNvSpPr txBox="1"/>
          <p:nvPr/>
        </p:nvSpPr>
        <p:spPr>
          <a:xfrm>
            <a:off x="247650" y="1295400"/>
            <a:ext cx="1085850"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【風災】</a:t>
            </a:r>
          </a:p>
        </p:txBody>
      </p:sp>
      <p:graphicFrame>
        <p:nvGraphicFramePr>
          <p:cNvPr id="7" name="表 6"/>
          <p:cNvGraphicFramePr>
            <a:graphicFrameLocks noGrp="1"/>
          </p:cNvGraphicFramePr>
          <p:nvPr>
            <p:extLst>
              <p:ext uri="{D42A27DB-BD31-4B8C-83A1-F6EECF244321}">
                <p14:modId xmlns:p14="http://schemas.microsoft.com/office/powerpoint/2010/main" val="4294365405"/>
              </p:ext>
            </p:extLst>
          </p:nvPr>
        </p:nvGraphicFramePr>
        <p:xfrm>
          <a:off x="361950" y="1657350"/>
          <a:ext cx="9229725" cy="647700"/>
        </p:xfrm>
        <a:graphic>
          <a:graphicData uri="http://schemas.openxmlformats.org/drawingml/2006/table">
            <a:tbl>
              <a:tblPr firstRow="1" bandRow="1"/>
              <a:tblGrid>
                <a:gridCol w="9229725">
                  <a:extLst>
                    <a:ext uri="{9D8B030D-6E8A-4147-A177-3AD203B41FA5}">
                      <a16:colId xmlns:a16="http://schemas.microsoft.com/office/drawing/2014/main" val="20000"/>
                    </a:ext>
                  </a:extLst>
                </a:gridCol>
              </a:tblGrid>
              <a:tr h="323850">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ハザード　※「高いスコア」＝「リスクが大きい」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100/100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3099449365"/>
              </p:ext>
            </p:extLst>
          </p:nvPr>
        </p:nvGraphicFramePr>
        <p:xfrm>
          <a:off x="361950" y="2419350"/>
          <a:ext cx="9229728" cy="1295400"/>
        </p:xfrm>
        <a:graphic>
          <a:graphicData uri="http://schemas.openxmlformats.org/drawingml/2006/table">
            <a:tbl>
              <a:tblPr firstRow="1" bandRow="1"/>
              <a:tblGrid>
                <a:gridCol w="1538288">
                  <a:extLst>
                    <a:ext uri="{9D8B030D-6E8A-4147-A177-3AD203B41FA5}">
                      <a16:colId xmlns:a16="http://schemas.microsoft.com/office/drawing/2014/main" val="20000"/>
                    </a:ext>
                  </a:extLst>
                </a:gridCol>
                <a:gridCol w="1538288">
                  <a:extLst>
                    <a:ext uri="{9D8B030D-6E8A-4147-A177-3AD203B41FA5}">
                      <a16:colId xmlns:a16="http://schemas.microsoft.com/office/drawing/2014/main" val="20001"/>
                    </a:ext>
                  </a:extLst>
                </a:gridCol>
                <a:gridCol w="1538288">
                  <a:extLst>
                    <a:ext uri="{9D8B030D-6E8A-4147-A177-3AD203B41FA5}">
                      <a16:colId xmlns:a16="http://schemas.microsoft.com/office/drawing/2014/main" val="20002"/>
                    </a:ext>
                  </a:extLst>
                </a:gridCol>
                <a:gridCol w="1538288">
                  <a:extLst>
                    <a:ext uri="{9D8B030D-6E8A-4147-A177-3AD203B41FA5}">
                      <a16:colId xmlns:a16="http://schemas.microsoft.com/office/drawing/2014/main" val="20003"/>
                    </a:ext>
                  </a:extLst>
                </a:gridCol>
                <a:gridCol w="1538288">
                  <a:extLst>
                    <a:ext uri="{9D8B030D-6E8A-4147-A177-3AD203B41FA5}">
                      <a16:colId xmlns:a16="http://schemas.microsoft.com/office/drawing/2014/main" val="20004"/>
                    </a:ext>
                  </a:extLst>
                </a:gridCol>
                <a:gridCol w="1538288">
                  <a:extLst>
                    <a:ext uri="{9D8B030D-6E8A-4147-A177-3AD203B41FA5}">
                      <a16:colId xmlns:a16="http://schemas.microsoft.com/office/drawing/2014/main" val="20005"/>
                    </a:ext>
                  </a:extLst>
                </a:gridCol>
              </a:tblGrid>
              <a:tr h="323850">
                <a:tc gridSpan="6">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リスクコントロール（対策）　※「高いスコア」＝「管理・対策レベルが高い」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647700">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施設・建物</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生産設備
重要資産</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ユーティリティ</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二次災害対策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防災計画等</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人命安全</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74/100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65/100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bl>
          </a:graphicData>
        </a:graphic>
      </p:graphicFrame>
      <p:sp>
        <p:nvSpPr>
          <p:cNvPr id="10" name="テキスト ボックス 9">
            <a:extLst>
              <a:ext uri="{FF2B5EF4-FFF2-40B4-BE49-F238E27FC236}">
                <a16:creationId xmlns:a16="http://schemas.microsoft.com/office/drawing/2014/main" id="{E5800FD2-0813-4BC6-A0FB-7CC4B575EECE}"/>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44CFC2A8-52A1-4C7A-8B89-2FF172C014CF}"/>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3ad75565-909f-49de-a1e6-ef23dff51d06"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2</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敷地概要</a:t>
            </a:r>
          </a:p>
        </p:txBody>
      </p:sp>
      <p:sp>
        <p:nvSpPr>
          <p:cNvPr id="8" name="テキスト ボックス 7">
            <a:extLst>
              <a:ext uri="{FF2B5EF4-FFF2-40B4-BE49-F238E27FC236}">
                <a16:creationId xmlns:a16="http://schemas.microsoft.com/office/drawing/2014/main" id="{E489D36E-94D7-4785-AD27-ACE3C3FDE3ED}"/>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9D99F6F6-2FBB-4CDF-95B7-933D6AF8C0A0}"/>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pic>
        <p:nvPicPr>
          <p:cNvPr id="17" name="図 16">
            <a:extLst>
              <a:ext uri="{FF2B5EF4-FFF2-40B4-BE49-F238E27FC236}">
                <a16:creationId xmlns:a16="http://schemas.microsoft.com/office/drawing/2014/main" id="{2582D142-0B14-4D09-86A3-6E1E2C9FFD14}"/>
              </a:ext>
            </a:extLst>
          </p:cNvPr>
          <p:cNvPicPr>
            <a:picLocks noChangeAspect="1"/>
          </p:cNvPicPr>
          <p:nvPr/>
        </p:nvPicPr>
        <p:blipFill rotWithShape="1">
          <a:blip r:embed="rId2"/>
          <a:srcRect l="28906" t="29068" r="9994" b="3965"/>
          <a:stretch/>
        </p:blipFill>
        <p:spPr>
          <a:xfrm>
            <a:off x="917377" y="1265910"/>
            <a:ext cx="7824415" cy="4821480"/>
          </a:xfrm>
          <a:prstGeom prst="rect">
            <a:avLst/>
          </a:prstGeom>
        </p:spPr>
      </p:pic>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2</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構内レイアウト</a:t>
            </a:r>
          </a:p>
        </p:txBody>
      </p:sp>
      <p:sp>
        <p:nvSpPr>
          <p:cNvPr id="7" name="テキスト ボックス 6"/>
          <p:cNvSpPr txBox="1"/>
          <p:nvPr/>
        </p:nvSpPr>
        <p:spPr>
          <a:xfrm>
            <a:off x="1628775" y="6162675"/>
            <a:ext cx="6781800" cy="276225"/>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構内建物配置図</a:t>
            </a:r>
            <a:r>
              <a:rPr lang="en-US" sz="1200" u="none" strike="noStrike" cap="none" spc="0" dirty="0">
                <a:solidFill>
                  <a:srgbClr val="000000">
                    <a:alpha val="100000"/>
                  </a:srgbClr>
                </a:solidFill>
                <a:latin typeface="游ゴシック"/>
              </a:rPr>
              <a:t>（</a:t>
            </a:r>
            <a:r>
              <a:rPr lang="ja-JP" altLang="en-US" sz="1200" u="none" strike="noStrike" cap="none" spc="0" dirty="0">
                <a:solidFill>
                  <a:srgbClr val="000000">
                    <a:alpha val="100000"/>
                  </a:srgbClr>
                </a:solidFill>
                <a:latin typeface="游ゴシック"/>
              </a:rPr>
              <a:t>地理院地図に弊社にて一部加筆</a:t>
            </a:r>
            <a:r>
              <a:rPr lang="en-US" sz="1200" u="none" strike="noStrike" cap="none" spc="0" dirty="0">
                <a:solidFill>
                  <a:srgbClr val="000000">
                    <a:alpha val="100000"/>
                  </a:srgbClr>
                </a:solidFill>
                <a:latin typeface="游ゴシック"/>
              </a:rPr>
              <a:t>）</a:t>
            </a:r>
          </a:p>
        </p:txBody>
      </p:sp>
      <p:sp>
        <p:nvSpPr>
          <p:cNvPr id="12" name="テキスト ボックス 11">
            <a:extLst>
              <a:ext uri="{FF2B5EF4-FFF2-40B4-BE49-F238E27FC236}">
                <a16:creationId xmlns:a16="http://schemas.microsoft.com/office/drawing/2014/main" id="{72520B44-3223-4F5D-82EB-B89E893F95C7}"/>
              </a:ext>
            </a:extLst>
          </p:cNvPr>
          <p:cNvSpPr txBox="1"/>
          <p:nvPr/>
        </p:nvSpPr>
        <p:spPr>
          <a:xfrm>
            <a:off x="5425461" y="4937455"/>
            <a:ext cx="1436612" cy="276999"/>
          </a:xfrm>
          <a:prstGeom prst="rect">
            <a:avLst/>
          </a:prstGeom>
          <a:solidFill>
            <a:schemeClr val="bg1"/>
          </a:solidFill>
          <a:ln>
            <a:solidFill>
              <a:schemeClr val="tx1"/>
            </a:solidFill>
          </a:ln>
        </p:spPr>
        <p:txBody>
          <a:bodyPr wrap="none" rtlCol="0">
            <a:spAutoFit/>
          </a:bodyPr>
          <a:lstStyle/>
          <a:p>
            <a:r>
              <a:rPr kumimoji="1" lang="en-US" altLang="ja-JP" sz="1200" dirty="0"/>
              <a:t>MIZUMORI</a:t>
            </a:r>
            <a:r>
              <a:rPr kumimoji="1" lang="ja-JP" altLang="en-US" sz="1200" dirty="0"/>
              <a:t>館</a:t>
            </a:r>
            <a:r>
              <a:rPr kumimoji="1" lang="en-US" altLang="ja-JP" sz="1200" dirty="0"/>
              <a:t>(</a:t>
            </a:r>
            <a:r>
              <a:rPr kumimoji="1" lang="ja-JP" altLang="en-US" sz="1200" dirty="0"/>
              <a:t>新館</a:t>
            </a:r>
            <a:r>
              <a:rPr kumimoji="1" lang="en-US" altLang="ja-JP" sz="1200" dirty="0"/>
              <a:t>)</a:t>
            </a:r>
            <a:endParaRPr kumimoji="1" lang="ja-JP" altLang="en-US" sz="1200" dirty="0"/>
          </a:p>
        </p:txBody>
      </p:sp>
      <p:sp>
        <p:nvSpPr>
          <p:cNvPr id="13" name="テキスト ボックス 12">
            <a:extLst>
              <a:ext uri="{FF2B5EF4-FFF2-40B4-BE49-F238E27FC236}">
                <a16:creationId xmlns:a16="http://schemas.microsoft.com/office/drawing/2014/main" id="{891E2320-2C73-4663-B88D-025F11DE9B3E}"/>
              </a:ext>
            </a:extLst>
          </p:cNvPr>
          <p:cNvSpPr txBox="1"/>
          <p:nvPr/>
        </p:nvSpPr>
        <p:spPr>
          <a:xfrm>
            <a:off x="5548482" y="2873172"/>
            <a:ext cx="1354858" cy="276999"/>
          </a:xfrm>
          <a:prstGeom prst="rect">
            <a:avLst/>
          </a:prstGeom>
          <a:solidFill>
            <a:schemeClr val="bg1"/>
          </a:solidFill>
          <a:ln>
            <a:solidFill>
              <a:schemeClr val="tx1"/>
            </a:solidFill>
          </a:ln>
        </p:spPr>
        <p:txBody>
          <a:bodyPr wrap="none" rtlCol="0">
            <a:spAutoFit/>
          </a:bodyPr>
          <a:lstStyle/>
          <a:p>
            <a:r>
              <a:rPr kumimoji="1" lang="en-US" altLang="ja-JP" sz="1200" dirty="0"/>
              <a:t>UMISORA</a:t>
            </a:r>
            <a:r>
              <a:rPr kumimoji="1" lang="ja-JP" altLang="en-US" sz="1200" dirty="0"/>
              <a:t>館</a:t>
            </a:r>
            <a:r>
              <a:rPr kumimoji="1" lang="en-US" altLang="ja-JP" sz="1200" dirty="0"/>
              <a:t>(</a:t>
            </a:r>
            <a:r>
              <a:rPr kumimoji="1" lang="ja-JP" altLang="en-US" sz="1200" dirty="0"/>
              <a:t>本館</a:t>
            </a:r>
            <a:r>
              <a:rPr kumimoji="1" lang="en-US" altLang="ja-JP" sz="1200" dirty="0"/>
              <a:t>)</a:t>
            </a:r>
            <a:endParaRPr kumimoji="1" lang="ja-JP" altLang="en-US" sz="1200" dirty="0"/>
          </a:p>
        </p:txBody>
      </p:sp>
      <p:sp>
        <p:nvSpPr>
          <p:cNvPr id="14" name="テキスト ボックス 13">
            <a:extLst>
              <a:ext uri="{FF2B5EF4-FFF2-40B4-BE49-F238E27FC236}">
                <a16:creationId xmlns:a16="http://schemas.microsoft.com/office/drawing/2014/main" id="{1E9CFC54-9CC5-419B-AE03-9D8E298307A8}"/>
              </a:ext>
            </a:extLst>
          </p:cNvPr>
          <p:cNvSpPr txBox="1"/>
          <p:nvPr/>
        </p:nvSpPr>
        <p:spPr>
          <a:xfrm>
            <a:off x="2429545" y="2154872"/>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波音日和</a:t>
            </a:r>
          </a:p>
        </p:txBody>
      </p:sp>
      <p:cxnSp>
        <p:nvCxnSpPr>
          <p:cNvPr id="16" name="直線コネクタ 15">
            <a:extLst>
              <a:ext uri="{FF2B5EF4-FFF2-40B4-BE49-F238E27FC236}">
                <a16:creationId xmlns:a16="http://schemas.microsoft.com/office/drawing/2014/main" id="{F816E772-79A0-42B3-B423-5913E92BA0F0}"/>
              </a:ext>
            </a:extLst>
          </p:cNvPr>
          <p:cNvCxnSpPr>
            <a:cxnSpLocks/>
            <a:stCxn id="12" idx="0"/>
          </p:cNvCxnSpPr>
          <p:nvPr/>
        </p:nvCxnSpPr>
        <p:spPr>
          <a:xfrm flipH="1" flipV="1">
            <a:off x="5353647" y="4582547"/>
            <a:ext cx="790120" cy="3549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A34C1F-9B17-4520-8356-E51C45AAE4CC}"/>
              </a:ext>
            </a:extLst>
          </p:cNvPr>
          <p:cNvCxnSpPr>
            <a:cxnSpLocks/>
            <a:stCxn id="13" idx="2"/>
          </p:cNvCxnSpPr>
          <p:nvPr/>
        </p:nvCxnSpPr>
        <p:spPr>
          <a:xfrm flipH="1">
            <a:off x="5425462" y="3150171"/>
            <a:ext cx="800449" cy="1800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5C4149-8C56-40C3-A54A-9808E603EAAF}"/>
              </a:ext>
            </a:extLst>
          </p:cNvPr>
          <p:cNvCxnSpPr>
            <a:cxnSpLocks/>
            <a:endCxn id="20" idx="2"/>
          </p:cNvCxnSpPr>
          <p:nvPr/>
        </p:nvCxnSpPr>
        <p:spPr>
          <a:xfrm>
            <a:off x="3195439" y="2431871"/>
            <a:ext cx="671711" cy="2827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フリーフォーム: 図形 19">
            <a:extLst>
              <a:ext uri="{FF2B5EF4-FFF2-40B4-BE49-F238E27FC236}">
                <a16:creationId xmlns:a16="http://schemas.microsoft.com/office/drawing/2014/main" id="{06A073F0-EB7D-462B-B66D-5235B7BAFEC1}"/>
              </a:ext>
            </a:extLst>
          </p:cNvPr>
          <p:cNvSpPr/>
          <p:nvPr/>
        </p:nvSpPr>
        <p:spPr>
          <a:xfrm>
            <a:off x="3381375" y="2714625"/>
            <a:ext cx="1204913" cy="523875"/>
          </a:xfrm>
          <a:custGeom>
            <a:avLst/>
            <a:gdLst>
              <a:gd name="connsiteX0" fmla="*/ 0 w 1204913"/>
              <a:gd name="connsiteY0" fmla="*/ 114300 h 523875"/>
              <a:gd name="connsiteX1" fmla="*/ 238125 w 1204913"/>
              <a:gd name="connsiteY1" fmla="*/ 28575 h 523875"/>
              <a:gd name="connsiteX2" fmla="*/ 485775 w 1204913"/>
              <a:gd name="connsiteY2" fmla="*/ 0 h 523875"/>
              <a:gd name="connsiteX3" fmla="*/ 673894 w 1204913"/>
              <a:gd name="connsiteY3" fmla="*/ 30956 h 523875"/>
              <a:gd name="connsiteX4" fmla="*/ 900113 w 1204913"/>
              <a:gd name="connsiteY4" fmla="*/ 126206 h 523875"/>
              <a:gd name="connsiteX5" fmla="*/ 1057275 w 1204913"/>
              <a:gd name="connsiteY5" fmla="*/ 228600 h 523875"/>
              <a:gd name="connsiteX6" fmla="*/ 1204913 w 1204913"/>
              <a:gd name="connsiteY6" fmla="*/ 435769 h 523875"/>
              <a:gd name="connsiteX7" fmla="*/ 1021556 w 1204913"/>
              <a:gd name="connsiteY7" fmla="*/ 523875 h 523875"/>
              <a:gd name="connsiteX8" fmla="*/ 873919 w 1204913"/>
              <a:gd name="connsiteY8" fmla="*/ 359569 h 523875"/>
              <a:gd name="connsiteX9" fmla="*/ 795338 w 1204913"/>
              <a:gd name="connsiteY9" fmla="*/ 278606 h 523875"/>
              <a:gd name="connsiteX10" fmla="*/ 597694 w 1204913"/>
              <a:gd name="connsiteY10" fmla="*/ 214313 h 523875"/>
              <a:gd name="connsiteX11" fmla="*/ 423863 w 1204913"/>
              <a:gd name="connsiteY11" fmla="*/ 176213 h 523875"/>
              <a:gd name="connsiteX12" fmla="*/ 261938 w 1204913"/>
              <a:gd name="connsiteY12" fmla="*/ 192881 h 523875"/>
              <a:gd name="connsiteX13" fmla="*/ 92869 w 1204913"/>
              <a:gd name="connsiteY13" fmla="*/ 269081 h 523875"/>
              <a:gd name="connsiteX14" fmla="*/ 0 w 1204913"/>
              <a:gd name="connsiteY14" fmla="*/ 11430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913" h="523875">
                <a:moveTo>
                  <a:pt x="0" y="114300"/>
                </a:moveTo>
                <a:lnTo>
                  <a:pt x="238125" y="28575"/>
                </a:lnTo>
                <a:lnTo>
                  <a:pt x="485775" y="0"/>
                </a:lnTo>
                <a:lnTo>
                  <a:pt x="673894" y="30956"/>
                </a:lnTo>
                <a:lnTo>
                  <a:pt x="900113" y="126206"/>
                </a:lnTo>
                <a:lnTo>
                  <a:pt x="1057275" y="228600"/>
                </a:lnTo>
                <a:lnTo>
                  <a:pt x="1204913" y="435769"/>
                </a:lnTo>
                <a:lnTo>
                  <a:pt x="1021556" y="523875"/>
                </a:lnTo>
                <a:lnTo>
                  <a:pt x="873919" y="359569"/>
                </a:lnTo>
                <a:lnTo>
                  <a:pt x="795338" y="278606"/>
                </a:lnTo>
                <a:lnTo>
                  <a:pt x="597694" y="214313"/>
                </a:lnTo>
                <a:lnTo>
                  <a:pt x="423863" y="176213"/>
                </a:lnTo>
                <a:lnTo>
                  <a:pt x="261938" y="192881"/>
                </a:lnTo>
                <a:lnTo>
                  <a:pt x="92869" y="269081"/>
                </a:lnTo>
                <a:lnTo>
                  <a:pt x="0" y="11430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0A02ACF3-DE77-45B9-A1CF-3C843005E9D5}"/>
              </a:ext>
            </a:extLst>
          </p:cNvPr>
          <p:cNvSpPr/>
          <p:nvPr/>
        </p:nvSpPr>
        <p:spPr>
          <a:xfrm>
            <a:off x="4927600" y="3241675"/>
            <a:ext cx="777875" cy="1095375"/>
          </a:xfrm>
          <a:custGeom>
            <a:avLst/>
            <a:gdLst>
              <a:gd name="connsiteX0" fmla="*/ 358775 w 777875"/>
              <a:gd name="connsiteY0" fmla="*/ 0 h 1095375"/>
              <a:gd name="connsiteX1" fmla="*/ 565150 w 777875"/>
              <a:gd name="connsiteY1" fmla="*/ 149225 h 1095375"/>
              <a:gd name="connsiteX2" fmla="*/ 444500 w 777875"/>
              <a:gd name="connsiteY2" fmla="*/ 295275 h 1095375"/>
              <a:gd name="connsiteX3" fmla="*/ 549275 w 777875"/>
              <a:gd name="connsiteY3" fmla="*/ 361950 h 1095375"/>
              <a:gd name="connsiteX4" fmla="*/ 514350 w 777875"/>
              <a:gd name="connsiteY4" fmla="*/ 393700 h 1095375"/>
              <a:gd name="connsiteX5" fmla="*/ 606425 w 777875"/>
              <a:gd name="connsiteY5" fmla="*/ 460375 h 1095375"/>
              <a:gd name="connsiteX6" fmla="*/ 514350 w 777875"/>
              <a:gd name="connsiteY6" fmla="*/ 587375 h 1095375"/>
              <a:gd name="connsiteX7" fmla="*/ 422275 w 777875"/>
              <a:gd name="connsiteY7" fmla="*/ 523875 h 1095375"/>
              <a:gd name="connsiteX8" fmla="*/ 393700 w 777875"/>
              <a:gd name="connsiteY8" fmla="*/ 577850 h 1095375"/>
              <a:gd name="connsiteX9" fmla="*/ 777875 w 777875"/>
              <a:gd name="connsiteY9" fmla="*/ 895350 h 1095375"/>
              <a:gd name="connsiteX10" fmla="*/ 650875 w 777875"/>
              <a:gd name="connsiteY10" fmla="*/ 1095375 h 1095375"/>
              <a:gd name="connsiteX11" fmla="*/ 15875 w 777875"/>
              <a:gd name="connsiteY11" fmla="*/ 615950 h 1095375"/>
              <a:gd name="connsiteX12" fmla="*/ 0 w 777875"/>
              <a:gd name="connsiteY12" fmla="*/ 488950 h 1095375"/>
              <a:gd name="connsiteX13" fmla="*/ 358775 w 777875"/>
              <a:gd name="connsiteY13"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875" h="1095375">
                <a:moveTo>
                  <a:pt x="358775" y="0"/>
                </a:moveTo>
                <a:lnTo>
                  <a:pt x="565150" y="149225"/>
                </a:lnTo>
                <a:lnTo>
                  <a:pt x="444500" y="295275"/>
                </a:lnTo>
                <a:lnTo>
                  <a:pt x="549275" y="361950"/>
                </a:lnTo>
                <a:lnTo>
                  <a:pt x="514350" y="393700"/>
                </a:lnTo>
                <a:lnTo>
                  <a:pt x="606425" y="460375"/>
                </a:lnTo>
                <a:lnTo>
                  <a:pt x="514350" y="587375"/>
                </a:lnTo>
                <a:lnTo>
                  <a:pt x="422275" y="523875"/>
                </a:lnTo>
                <a:lnTo>
                  <a:pt x="393700" y="577850"/>
                </a:lnTo>
                <a:lnTo>
                  <a:pt x="777875" y="895350"/>
                </a:lnTo>
                <a:lnTo>
                  <a:pt x="650875" y="1095375"/>
                </a:lnTo>
                <a:lnTo>
                  <a:pt x="15875" y="615950"/>
                </a:lnTo>
                <a:lnTo>
                  <a:pt x="0" y="488950"/>
                </a:lnTo>
                <a:lnTo>
                  <a:pt x="3587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14709612-5DA3-4022-93B4-54C4AA8A866D}"/>
              </a:ext>
            </a:extLst>
          </p:cNvPr>
          <p:cNvSpPr/>
          <p:nvPr/>
        </p:nvSpPr>
        <p:spPr>
          <a:xfrm>
            <a:off x="3711575" y="3311525"/>
            <a:ext cx="1743075" cy="1428750"/>
          </a:xfrm>
          <a:custGeom>
            <a:avLst/>
            <a:gdLst>
              <a:gd name="connsiteX0" fmla="*/ 320675 w 1743075"/>
              <a:gd name="connsiteY0" fmla="*/ 0 h 1428750"/>
              <a:gd name="connsiteX1" fmla="*/ 1743075 w 1743075"/>
              <a:gd name="connsiteY1" fmla="*/ 1089025 h 1428750"/>
              <a:gd name="connsiteX2" fmla="*/ 1504950 w 1743075"/>
              <a:gd name="connsiteY2" fmla="*/ 1428750 h 1428750"/>
              <a:gd name="connsiteX3" fmla="*/ 0 w 1743075"/>
              <a:gd name="connsiteY3" fmla="*/ 339725 h 1428750"/>
              <a:gd name="connsiteX4" fmla="*/ 320675 w 1743075"/>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5" h="1428750">
                <a:moveTo>
                  <a:pt x="320675" y="0"/>
                </a:moveTo>
                <a:lnTo>
                  <a:pt x="1743075" y="1089025"/>
                </a:lnTo>
                <a:lnTo>
                  <a:pt x="1504950" y="1428750"/>
                </a:lnTo>
                <a:lnTo>
                  <a:pt x="0" y="339725"/>
                </a:lnTo>
                <a:lnTo>
                  <a:pt x="3206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565CB78F-5511-4551-BD3F-5606D0AE1F12}"/>
              </a:ext>
            </a:extLst>
          </p:cNvPr>
          <p:cNvSpPr/>
          <p:nvPr/>
        </p:nvSpPr>
        <p:spPr>
          <a:xfrm>
            <a:off x="4324350" y="4324350"/>
            <a:ext cx="615950" cy="527050"/>
          </a:xfrm>
          <a:custGeom>
            <a:avLst/>
            <a:gdLst>
              <a:gd name="connsiteX0" fmla="*/ 101600 w 615950"/>
              <a:gd name="connsiteY0" fmla="*/ 0 h 527050"/>
              <a:gd name="connsiteX1" fmla="*/ 615950 w 615950"/>
              <a:gd name="connsiteY1" fmla="*/ 358775 h 527050"/>
              <a:gd name="connsiteX2" fmla="*/ 476250 w 615950"/>
              <a:gd name="connsiteY2" fmla="*/ 527050 h 527050"/>
              <a:gd name="connsiteX3" fmla="*/ 0 w 615950"/>
              <a:gd name="connsiteY3" fmla="*/ 180975 h 527050"/>
              <a:gd name="connsiteX4" fmla="*/ 101600 w 615950"/>
              <a:gd name="connsiteY4" fmla="*/ 0 h 52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50" h="527050">
                <a:moveTo>
                  <a:pt x="101600" y="0"/>
                </a:moveTo>
                <a:lnTo>
                  <a:pt x="615950" y="358775"/>
                </a:lnTo>
                <a:lnTo>
                  <a:pt x="476250" y="527050"/>
                </a:lnTo>
                <a:lnTo>
                  <a:pt x="0" y="180975"/>
                </a:lnTo>
                <a:lnTo>
                  <a:pt x="10160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368AE176-863C-461B-8400-4A91E6DE9FA2}"/>
              </a:ext>
            </a:extLst>
          </p:cNvPr>
          <p:cNvSpPr txBox="1"/>
          <p:nvPr/>
        </p:nvSpPr>
        <p:spPr>
          <a:xfrm>
            <a:off x="3852429" y="4947665"/>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従業員寮</a:t>
            </a:r>
          </a:p>
        </p:txBody>
      </p:sp>
      <p:cxnSp>
        <p:nvCxnSpPr>
          <p:cNvPr id="27" name="直線コネクタ 26">
            <a:extLst>
              <a:ext uri="{FF2B5EF4-FFF2-40B4-BE49-F238E27FC236}">
                <a16:creationId xmlns:a16="http://schemas.microsoft.com/office/drawing/2014/main" id="{01FFEACA-5887-4F37-999B-776C90C0BD56}"/>
              </a:ext>
            </a:extLst>
          </p:cNvPr>
          <p:cNvCxnSpPr>
            <a:cxnSpLocks/>
            <a:stCxn id="26" idx="0"/>
          </p:cNvCxnSpPr>
          <p:nvPr/>
        </p:nvCxnSpPr>
        <p:spPr>
          <a:xfrm flipV="1">
            <a:off x="4252539" y="4687215"/>
            <a:ext cx="289562" cy="26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フリーフォーム: 図形 29">
            <a:extLst>
              <a:ext uri="{FF2B5EF4-FFF2-40B4-BE49-F238E27FC236}">
                <a16:creationId xmlns:a16="http://schemas.microsoft.com/office/drawing/2014/main" id="{1EFF8BCE-E662-4746-8CBD-AC0530D523BF}"/>
              </a:ext>
            </a:extLst>
          </p:cNvPr>
          <p:cNvSpPr/>
          <p:nvPr/>
        </p:nvSpPr>
        <p:spPr>
          <a:xfrm>
            <a:off x="4867275" y="4736306"/>
            <a:ext cx="257175" cy="233363"/>
          </a:xfrm>
          <a:custGeom>
            <a:avLst/>
            <a:gdLst>
              <a:gd name="connsiteX0" fmla="*/ 102394 w 257175"/>
              <a:gd name="connsiteY0" fmla="*/ 0 h 233363"/>
              <a:gd name="connsiteX1" fmla="*/ 257175 w 257175"/>
              <a:gd name="connsiteY1" fmla="*/ 109538 h 233363"/>
              <a:gd name="connsiteX2" fmla="*/ 157163 w 257175"/>
              <a:gd name="connsiteY2" fmla="*/ 233363 h 233363"/>
              <a:gd name="connsiteX3" fmla="*/ 0 w 257175"/>
              <a:gd name="connsiteY3" fmla="*/ 135732 h 233363"/>
              <a:gd name="connsiteX4" fmla="*/ 102394 w 257175"/>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33363">
                <a:moveTo>
                  <a:pt x="102394" y="0"/>
                </a:moveTo>
                <a:lnTo>
                  <a:pt x="257175" y="109538"/>
                </a:lnTo>
                <a:lnTo>
                  <a:pt x="157163" y="233363"/>
                </a:lnTo>
                <a:lnTo>
                  <a:pt x="0" y="135732"/>
                </a:lnTo>
                <a:lnTo>
                  <a:pt x="102394"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AF501138-B6A0-40F0-8AD2-A8A964A81B36}"/>
              </a:ext>
            </a:extLst>
          </p:cNvPr>
          <p:cNvSpPr/>
          <p:nvPr/>
        </p:nvSpPr>
        <p:spPr>
          <a:xfrm>
            <a:off x="3936206" y="4079081"/>
            <a:ext cx="395288" cy="357188"/>
          </a:xfrm>
          <a:custGeom>
            <a:avLst/>
            <a:gdLst>
              <a:gd name="connsiteX0" fmla="*/ 154782 w 395288"/>
              <a:gd name="connsiteY0" fmla="*/ 0 h 357188"/>
              <a:gd name="connsiteX1" fmla="*/ 395288 w 395288"/>
              <a:gd name="connsiteY1" fmla="*/ 183357 h 357188"/>
              <a:gd name="connsiteX2" fmla="*/ 259557 w 395288"/>
              <a:gd name="connsiteY2" fmla="*/ 357188 h 357188"/>
              <a:gd name="connsiteX3" fmla="*/ 0 w 395288"/>
              <a:gd name="connsiteY3" fmla="*/ 188119 h 357188"/>
              <a:gd name="connsiteX4" fmla="*/ 154782 w 395288"/>
              <a:gd name="connsiteY4" fmla="*/ 0 h 357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88" h="357188">
                <a:moveTo>
                  <a:pt x="154782" y="0"/>
                </a:moveTo>
                <a:lnTo>
                  <a:pt x="395288" y="183357"/>
                </a:lnTo>
                <a:lnTo>
                  <a:pt x="259557" y="357188"/>
                </a:lnTo>
                <a:lnTo>
                  <a:pt x="0" y="188119"/>
                </a:lnTo>
                <a:lnTo>
                  <a:pt x="154782"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EDFCE20-44A9-40C0-AF74-686DC604EDEF}"/>
              </a:ext>
            </a:extLst>
          </p:cNvPr>
          <p:cNvSpPr txBox="1"/>
          <p:nvPr/>
        </p:nvSpPr>
        <p:spPr>
          <a:xfrm>
            <a:off x="3377939" y="4606804"/>
            <a:ext cx="492443" cy="276999"/>
          </a:xfrm>
          <a:prstGeom prst="rect">
            <a:avLst/>
          </a:prstGeom>
          <a:solidFill>
            <a:schemeClr val="bg1"/>
          </a:solidFill>
          <a:ln>
            <a:solidFill>
              <a:schemeClr val="tx1"/>
            </a:solidFill>
          </a:ln>
        </p:spPr>
        <p:txBody>
          <a:bodyPr wrap="none" rtlCol="0">
            <a:spAutoFit/>
          </a:bodyPr>
          <a:lstStyle/>
          <a:p>
            <a:r>
              <a:rPr kumimoji="1" lang="ja-JP" altLang="en-US" sz="1200" dirty="0"/>
              <a:t>倉庫</a:t>
            </a:r>
          </a:p>
        </p:txBody>
      </p:sp>
      <p:cxnSp>
        <p:nvCxnSpPr>
          <p:cNvPr id="33" name="直線コネクタ 32">
            <a:extLst>
              <a:ext uri="{FF2B5EF4-FFF2-40B4-BE49-F238E27FC236}">
                <a16:creationId xmlns:a16="http://schemas.microsoft.com/office/drawing/2014/main" id="{188C8679-B0EE-4549-8987-776A32D40DAF}"/>
              </a:ext>
            </a:extLst>
          </p:cNvPr>
          <p:cNvCxnSpPr>
            <a:cxnSpLocks/>
            <a:stCxn id="32" idx="0"/>
          </p:cNvCxnSpPr>
          <p:nvPr/>
        </p:nvCxnSpPr>
        <p:spPr>
          <a:xfrm flipV="1">
            <a:off x="3624161" y="4346354"/>
            <a:ext cx="443450" cy="26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068738A-1857-4C27-84FD-4621FCA6B2D3}"/>
              </a:ext>
            </a:extLst>
          </p:cNvPr>
          <p:cNvSpPr txBox="1"/>
          <p:nvPr/>
        </p:nvSpPr>
        <p:spPr>
          <a:xfrm>
            <a:off x="4575830" y="5270846"/>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用度倉庫</a:t>
            </a:r>
          </a:p>
        </p:txBody>
      </p:sp>
      <p:cxnSp>
        <p:nvCxnSpPr>
          <p:cNvPr id="35" name="直線コネクタ 34">
            <a:extLst>
              <a:ext uri="{FF2B5EF4-FFF2-40B4-BE49-F238E27FC236}">
                <a16:creationId xmlns:a16="http://schemas.microsoft.com/office/drawing/2014/main" id="{5B6FEBB5-9F13-41BB-BEAE-7D9EEB2BA2B2}"/>
              </a:ext>
            </a:extLst>
          </p:cNvPr>
          <p:cNvCxnSpPr>
            <a:cxnSpLocks/>
            <a:stCxn id="34" idx="0"/>
          </p:cNvCxnSpPr>
          <p:nvPr/>
        </p:nvCxnSpPr>
        <p:spPr>
          <a:xfrm flipH="1" flipV="1">
            <a:off x="4950604" y="4936292"/>
            <a:ext cx="25336" cy="334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C89C729B-7D10-4451-B3A8-080AE881E13F}"/>
              </a:ext>
            </a:extLst>
          </p:cNvPr>
          <p:cNvPicPr>
            <a:picLocks noChangeAspect="1"/>
          </p:cNvPicPr>
          <p:nvPr/>
        </p:nvPicPr>
        <p:blipFill rotWithShape="1">
          <a:blip r:embed="rId3"/>
          <a:srcRect l="32626" t="27108" r="11695" b="6012"/>
          <a:stretch/>
        </p:blipFill>
        <p:spPr>
          <a:xfrm>
            <a:off x="6840078" y="1259705"/>
            <a:ext cx="1901714" cy="1284272"/>
          </a:xfrm>
          <a:prstGeom prst="rect">
            <a:avLst/>
          </a:prstGeom>
        </p:spPr>
      </p:pic>
      <p:sp>
        <p:nvSpPr>
          <p:cNvPr id="9" name="正方形/長方形 8">
            <a:extLst>
              <a:ext uri="{FF2B5EF4-FFF2-40B4-BE49-F238E27FC236}">
                <a16:creationId xmlns:a16="http://schemas.microsoft.com/office/drawing/2014/main" id="{D3E4C846-D73A-4C2D-AA79-FF3C0DB40324}"/>
              </a:ext>
            </a:extLst>
          </p:cNvPr>
          <p:cNvSpPr/>
          <p:nvPr/>
        </p:nvSpPr>
        <p:spPr>
          <a:xfrm>
            <a:off x="7830145" y="1504035"/>
            <a:ext cx="14401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BC11EF4B-DF9C-41A5-8930-CC261FA5919D}"/>
              </a:ext>
            </a:extLst>
          </p:cNvPr>
          <p:cNvSpPr txBox="1"/>
          <p:nvPr/>
        </p:nvSpPr>
        <p:spPr>
          <a:xfrm>
            <a:off x="8122944" y="1300445"/>
            <a:ext cx="595035" cy="215444"/>
          </a:xfrm>
          <a:prstGeom prst="rect">
            <a:avLst/>
          </a:prstGeom>
          <a:solidFill>
            <a:schemeClr val="bg1"/>
          </a:solidFill>
          <a:ln>
            <a:solidFill>
              <a:schemeClr val="tx1"/>
            </a:solidFill>
          </a:ln>
        </p:spPr>
        <p:txBody>
          <a:bodyPr wrap="none" rtlCol="0">
            <a:spAutoFit/>
          </a:bodyPr>
          <a:lstStyle/>
          <a:p>
            <a:r>
              <a:rPr kumimoji="1" lang="ja-JP" altLang="en-US" sz="800" dirty="0"/>
              <a:t>対象地域</a:t>
            </a:r>
          </a:p>
        </p:txBody>
      </p:sp>
      <p:cxnSp>
        <p:nvCxnSpPr>
          <p:cNvPr id="11" name="直線コネクタ 10">
            <a:extLst>
              <a:ext uri="{FF2B5EF4-FFF2-40B4-BE49-F238E27FC236}">
                <a16:creationId xmlns:a16="http://schemas.microsoft.com/office/drawing/2014/main" id="{6F004702-01B3-465A-8E67-1B2763B38588}"/>
              </a:ext>
            </a:extLst>
          </p:cNvPr>
          <p:cNvCxnSpPr>
            <a:cxnSpLocks/>
            <a:stCxn id="9" idx="0"/>
            <a:endCxn id="29" idx="1"/>
          </p:cNvCxnSpPr>
          <p:nvPr/>
        </p:nvCxnSpPr>
        <p:spPr>
          <a:xfrm flipV="1">
            <a:off x="7902153" y="1408167"/>
            <a:ext cx="220791" cy="95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27B3526-BD71-4A80-A954-DC36529531EB}"/>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38" name="スライド番号プレースホルダー 5">
            <a:extLst>
              <a:ext uri="{FF2B5EF4-FFF2-40B4-BE49-F238E27FC236}">
                <a16:creationId xmlns:a16="http://schemas.microsoft.com/office/drawing/2014/main" id="{E8007FD4-E8D7-4ED0-AD75-0E0EE824CDA0}"/>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2</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主要施設</a:t>
            </a:r>
          </a:p>
        </p:txBody>
      </p:sp>
      <p:graphicFrame>
        <p:nvGraphicFramePr>
          <p:cNvPr id="6" name="表 5"/>
          <p:cNvGraphicFramePr>
            <a:graphicFrameLocks noGrp="1"/>
          </p:cNvGraphicFramePr>
          <p:nvPr>
            <p:extLst>
              <p:ext uri="{D42A27DB-BD31-4B8C-83A1-F6EECF244321}">
                <p14:modId xmlns:p14="http://schemas.microsoft.com/office/powerpoint/2010/main" val="3452890788"/>
              </p:ext>
            </p:extLst>
          </p:nvPr>
        </p:nvGraphicFramePr>
        <p:xfrm>
          <a:off x="361950" y="1209674"/>
          <a:ext cx="9124378" cy="5088867"/>
        </p:xfrm>
        <a:graphic>
          <a:graphicData uri="http://schemas.openxmlformats.org/drawingml/2006/table">
            <a:tbl>
              <a:tblPr firstRow="1" bandRow="1"/>
              <a:tblGrid>
                <a:gridCol w="1412443">
                  <a:extLst>
                    <a:ext uri="{9D8B030D-6E8A-4147-A177-3AD203B41FA5}">
                      <a16:colId xmlns:a16="http://schemas.microsoft.com/office/drawing/2014/main" val="20000"/>
                    </a:ext>
                  </a:extLst>
                </a:gridCol>
                <a:gridCol w="1101705">
                  <a:extLst>
                    <a:ext uri="{9D8B030D-6E8A-4147-A177-3AD203B41FA5}">
                      <a16:colId xmlns:a16="http://schemas.microsoft.com/office/drawing/2014/main" val="20001"/>
                    </a:ext>
                  </a:extLst>
                </a:gridCol>
                <a:gridCol w="1101705">
                  <a:extLst>
                    <a:ext uri="{9D8B030D-6E8A-4147-A177-3AD203B41FA5}">
                      <a16:colId xmlns:a16="http://schemas.microsoft.com/office/drawing/2014/main" val="20002"/>
                    </a:ext>
                  </a:extLst>
                </a:gridCol>
                <a:gridCol w="1101705">
                  <a:extLst>
                    <a:ext uri="{9D8B030D-6E8A-4147-A177-3AD203B41FA5}">
                      <a16:colId xmlns:a16="http://schemas.microsoft.com/office/drawing/2014/main" val="20003"/>
                    </a:ext>
                  </a:extLst>
                </a:gridCol>
                <a:gridCol w="1101705">
                  <a:extLst>
                    <a:ext uri="{9D8B030D-6E8A-4147-A177-3AD203B41FA5}">
                      <a16:colId xmlns:a16="http://schemas.microsoft.com/office/drawing/2014/main" val="20004"/>
                    </a:ext>
                  </a:extLst>
                </a:gridCol>
                <a:gridCol w="1101705">
                  <a:extLst>
                    <a:ext uri="{9D8B030D-6E8A-4147-A177-3AD203B41FA5}">
                      <a16:colId xmlns:a16="http://schemas.microsoft.com/office/drawing/2014/main" val="20005"/>
                    </a:ext>
                  </a:extLst>
                </a:gridCol>
                <a:gridCol w="1101705">
                  <a:extLst>
                    <a:ext uri="{9D8B030D-6E8A-4147-A177-3AD203B41FA5}">
                      <a16:colId xmlns:a16="http://schemas.microsoft.com/office/drawing/2014/main" val="20006"/>
                    </a:ext>
                  </a:extLst>
                </a:gridCol>
                <a:gridCol w="1101705">
                  <a:extLst>
                    <a:ext uri="{9D8B030D-6E8A-4147-A177-3AD203B41FA5}">
                      <a16:colId xmlns:a16="http://schemas.microsoft.com/office/drawing/2014/main" val="20007"/>
                    </a:ext>
                  </a:extLst>
                </a:gridCol>
              </a:tblGrid>
              <a:tr h="466453">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施設名</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UMISORA館</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MIZUMORI館</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波音日和</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用度倉庫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従業員寮</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倉庫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波音日和</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ボイラー機械室</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用途</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ホテル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ホテル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ホテル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倉庫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共同住宅</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倉庫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建築年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1965（S40）年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2018（H30）年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1994（H06）年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2018（H30）年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延床面積</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2454.81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5494.84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1394.34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206.40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499.04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139.44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22.52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階数（地上）</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4階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5階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階数（地下）</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7">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5"/>
                  </a:ext>
                </a:extLst>
              </a:tr>
              <a:tr h="466453">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主構造</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a:t>
                      </a:r>
                      <a:r>
                        <a:rPr lang="en-US" sz="1200" u="none" strike="noStrike" cap="none" spc="0" dirty="0" err="1">
                          <a:solidFill>
                            <a:srgbClr val="000000">
                              <a:alpha val="100000"/>
                            </a:srgbClr>
                          </a:solidFill>
                          <a:latin typeface="游ゴシック"/>
                        </a:rPr>
                        <a:t>一部S造</a:t>
                      </a:r>
                      <a:r>
                        <a:rPr lang="en-US" sz="12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a:t>
                      </a:r>
                      <a:r>
                        <a:rPr lang="en-US" sz="1200" u="none" strike="noStrike" cap="none" spc="0" dirty="0" err="1">
                          <a:solidFill>
                            <a:srgbClr val="000000">
                              <a:alpha val="100000"/>
                            </a:srgbClr>
                          </a:solidFill>
                          <a:latin typeface="游ゴシック"/>
                        </a:rPr>
                        <a:t>一部S造</a:t>
                      </a:r>
                      <a:r>
                        <a:rPr lang="en-US" sz="12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RC造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S造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木造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S造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9"/>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外壁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コンクリート</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サイディング</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サイディング</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0"/>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屋根</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コンクリート</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コンクリート</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コロニアル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コンクリート</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1"/>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屋根の形状</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陸屋根</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その他(切褄)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2"/>
                  </a:ext>
                </a:extLst>
              </a:tr>
              <a:tr h="466453">
                <a:tc>
                  <a:txBody>
                    <a:bodyPr/>
                    <a:lstStyle/>
                    <a:p>
                      <a:pPr marL="0" marR="0" lvl="0" indent="0" algn="ctr" rtl="0" fontAlgn="ctr">
                        <a:lnSpc>
                          <a:spcPct val="100000"/>
                        </a:lnSpc>
                        <a:spcBef>
                          <a:spcPts val="0"/>
                        </a:spcBef>
                        <a:spcAft>
                          <a:spcPts val="0"/>
                        </a:spcAft>
                      </a:pPr>
                      <a:r>
                        <a:rPr lang="en-US" sz="1000" u="none" strike="noStrike" cap="none" spc="0" dirty="0">
                          <a:solidFill>
                            <a:schemeClr val="tx1"/>
                          </a:solidFill>
                          <a:latin typeface="游ゴシック"/>
                        </a:rPr>
                        <a:t>（</a:t>
                      </a:r>
                      <a:r>
                        <a:rPr lang="en-US" sz="1000" u="none" strike="noStrike" cap="none" spc="0" dirty="0" err="1">
                          <a:solidFill>
                            <a:schemeClr val="tx1"/>
                          </a:solidFill>
                          <a:latin typeface="游ゴシック"/>
                        </a:rPr>
                        <a:t>谷型・鋸型の場合）</a:t>
                      </a:r>
                      <a:r>
                        <a:rPr lang="en-US" sz="1200" u="none" strike="noStrike" cap="none" spc="0" dirty="0" err="1">
                          <a:solidFill>
                            <a:schemeClr val="tx1"/>
                          </a:solidFill>
                          <a:latin typeface="游ゴシック"/>
                        </a:rPr>
                        <a:t>排水溝の有無</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7">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非該当</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3"/>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屋根の防水シート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一部あり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なし</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なし</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4"/>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防水シート更新予定</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非該当</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endParaRPr lang="en-US" altLang="ja-JP"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endParaRPr lang="en-US" altLang="ja-JP"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5"/>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止水板（金属製）</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あり</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7"/>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土嚢・止水シート等</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8"/>
                  </a:ext>
                </a:extLst>
              </a:tr>
              <a:tr h="41540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建物の状態</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良好</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修繕中</a:t>
                      </a:r>
                      <a:r>
                        <a:rPr lang="en-US" altLang="ja-JP" sz="1200" dirty="0">
                          <a:solidFill>
                            <a:srgbClr val="000000"/>
                          </a:solidFill>
                          <a:effectLst/>
                          <a:latin typeface="游ゴシック" panose="020B0400000000000000" pitchFamily="50" charset="-128"/>
                          <a:ea typeface="+mn-ea"/>
                          <a:cs typeface="Arial" panose="020B0604020202020204" pitchFamily="34" charset="0"/>
                        </a:rPr>
                        <a:t>(2025/5/15</a:t>
                      </a:r>
                    </a:p>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時点</a:t>
                      </a:r>
                      <a:r>
                        <a:rPr lang="en-US" altLang="ja-JP" sz="1200" dirty="0">
                          <a:solidFill>
                            <a:srgbClr val="000000"/>
                          </a:solidFill>
                          <a:effectLst/>
                          <a:latin typeface="游ゴシック" panose="020B0400000000000000" pitchFamily="50" charset="-128"/>
                          <a:ea typeface="+mn-ea"/>
                          <a:cs typeface="Arial" panose="020B0604020202020204" pitchFamily="34" charset="0"/>
                        </a:rPr>
                        <a:t>)</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不良</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effectLst/>
                          <a:latin typeface="游ゴシック" panose="020B0400000000000000" pitchFamily="50" charset="-128"/>
                          <a:ea typeface="+mn-ea"/>
                          <a:cs typeface="Times New Roman" panose="02020603050405020304" pitchFamily="18"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9"/>
                  </a:ext>
                </a:extLst>
              </a:tr>
            </a:tbl>
          </a:graphicData>
        </a:graphic>
      </p:graphicFrame>
      <p:sp>
        <p:nvSpPr>
          <p:cNvPr id="8" name="テキスト ボックス 7">
            <a:extLst>
              <a:ext uri="{FF2B5EF4-FFF2-40B4-BE49-F238E27FC236}">
                <a16:creationId xmlns:a16="http://schemas.microsoft.com/office/drawing/2014/main" id="{A559A7EB-D009-4B12-85C9-E6BC1A613EE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37E79A50-01D0-4961-AB87-C55BDE7C6EDC}"/>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theme/theme1.xml><?xml version="1.0" encoding="utf-8"?>
<a:theme xmlns:a="http://schemas.openxmlformats.org/drawingml/2006/main" name="Theme46">
  <a:themeElements>
    <a:clrScheme name="Theme46">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eme46">
      <a:majorFont>
        <a:latin typeface="Calibri"/>
        <a:ea typeface=""/>
        <a:cs typeface=""/>
        <a:font script="Jpan" typeface="游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游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4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2029</TotalTime>
  <Words>6643</Words>
  <Application>Microsoft Office PowerPoint</Application>
  <PresentationFormat>ユーザー設定</PresentationFormat>
  <Paragraphs>934</Paragraphs>
  <Slides>44</Slides>
  <Notes>0</Notes>
  <HiddenSlides>2</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44</vt:i4>
      </vt:variant>
    </vt:vector>
  </HeadingPairs>
  <TitlesOfParts>
    <vt:vector size="53" baseType="lpstr">
      <vt:lpstr>HG丸ｺﾞｼｯｸM-PRO</vt:lpstr>
      <vt:lpstr>メイリオ</vt:lpstr>
      <vt:lpstr>游ゴシック</vt:lpstr>
      <vt:lpstr>Arial</vt:lpstr>
      <vt:lpstr>Calibri</vt:lpstr>
      <vt:lpstr>Century</vt:lpstr>
      <vt:lpstr>Wingdings</vt:lpstr>
      <vt:lpstr>Theme46</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Unknown Creator</dc:creator>
  <cp:keywords/>
  <dc:description/>
  <cp:lastModifiedBy>伊藤竜平_A6Y42</cp:lastModifiedBy>
  <cp:revision>122</cp:revision>
  <dcterms:created xsi:type="dcterms:W3CDTF">2024-08-28T04:25:11Z</dcterms:created>
  <dcterms:modified xsi:type="dcterms:W3CDTF">2025-06-25T02:09:02Z</dcterms:modified>
  <cp:category/>
  <cp:contentStatus/>
</cp:coreProperties>
</file>